
<file path=[Content_Types].xml><?xml version="1.0" encoding="utf-8"?>
<Types xmlns="http://schemas.openxmlformats.org/package/2006/content-types">
  <Override PartName="/ppt/diagrams/layout2.xml" ContentType="application/vnd.openxmlformats-officedocument.drawingml.diagram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diagrams/colors1.xml" ContentType="application/vnd.openxmlformats-officedocument.drawingml.diagramColors+xml"/>
  <Override PartName="/ppt/slides/slide45.xml" ContentType="application/vnd.openxmlformats-officedocument.presentationml.slide+xml"/>
  <Default Extension="xml" ContentType="application/xml"/>
  <Override PartName="/ppt/tableStyles.xml" ContentType="application/vnd.openxmlformats-officedocument.presentationml.tableStyles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30.xml" ContentType="application/vnd.openxmlformats-officedocument.presentationml.slide+xml"/>
  <Override PartName="/ppt/diagrams/layout1.xml" ContentType="application/vnd.openxmlformats-officedocument.drawingml.diagramLayout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ppt/slides/slide44.xml" ContentType="application/vnd.openxmlformats-officedocument.presentationml.slide+xml"/>
  <Override PartName="/ppt/slides/slide27.xml" ContentType="application/vnd.openxmlformats-officedocument.presentationml.slide+xml"/>
  <Override PartName="/ppt/slides/slide20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diagrams/data3.xml" ContentType="application/vnd.openxmlformats-officedocument.drawingml.diagramData+xml"/>
  <Default Extension="png" ContentType="image/png"/>
  <Override PartName="/ppt/slideLayouts/slideLayout4.xml" ContentType="application/vnd.openxmlformats-officedocument.presentationml.slideLayout+xml"/>
  <Override PartName="/ppt/slides/slide12.xml" ContentType="application/vnd.openxmlformats-officedocument.presentationml.slide+xml"/>
  <Override PartName="/ppt/diagrams/quickStyle3.xml" ContentType="application/vnd.openxmlformats-officedocument.drawingml.diagramStyle+xml"/>
  <Override PartName="/ppt/presProps.xml" ContentType="application/vnd.openxmlformats-officedocument.presentationml.presProps+xml"/>
  <Override PartName="/ppt/slides/slide43.xml" ContentType="application/vnd.openxmlformats-officedocument.presentationml.slide+xml"/>
  <Override PartName="/ppt/slides/slide26.xml" ContentType="application/vnd.openxmlformats-officedocument.presentationml.slide+xml"/>
  <Override PartName="/ppt/slides/slide35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diagrams/data2.xml" ContentType="application/vnd.openxmlformats-officedocument.drawingml.diagramData+xml"/>
  <Override PartName="/ppt/slideLayouts/slideLayout3.xml" ContentType="application/vnd.openxmlformats-officedocument.presentationml.slideLayout+xml"/>
  <Override PartName="/ppt/slides/slide11.xml" ContentType="application/vnd.openxmlformats-officedocument.presentationml.slide+xml"/>
  <Override PartName="/ppt/diagrams/quickStyle2.xml" ContentType="application/vnd.openxmlformats-officedocument.drawingml.diagramStyle+xml"/>
  <Override PartName="/ppt/slides/slide42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4.xml" ContentType="application/vnd.openxmlformats-officedocument.presentationml.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17.xml" ContentType="application/vnd.openxmlformats-officedocument.presentationml.slide+xml"/>
  <Override PartName="/ppt/diagrams/data1.xml" ContentType="application/vnd.openxmlformats-officedocument.drawingml.diagramData+xml"/>
  <Override PartName="/ppt/slides/slide10.xml" ContentType="application/vnd.openxmlformats-officedocument.presentationml.slide+xml"/>
  <Override PartName="/docProps/app.xml" ContentType="application/vnd.openxmlformats-officedocument.extended-properties+xml"/>
  <Default Extension="wmf" ContentType="image/x-wmf"/>
  <Override PartName="/ppt/diagrams/quickStyle1.xml" ContentType="application/vnd.openxmlformats-officedocument.drawingml.diagramStyle+xml"/>
  <Override PartName="/ppt/slides/slide41.xml" ContentType="application/vnd.openxmlformats-officedocument.presentationml.slide+xml"/>
  <Override PartName="/ppt/slides/slide24.xml" ContentType="application/vnd.openxmlformats-officedocument.presentationml.slide+xml"/>
  <Override PartName="/ppt/diagrams/drawing3.xml" ContentType="application/vnd.ms-office.drawingml.diagramDrawing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33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Default Extension="jpeg" ContentType="image/jpeg"/>
  <Override PartName="/ppt/viewProps.xml" ContentType="application/vnd.openxmlformats-officedocument.presentationml.viewProps+xml"/>
  <Override PartName="/ppt/diagrams/colors3.xml" ContentType="application/vnd.openxmlformats-officedocument.drawingml.diagramColors+xml"/>
  <Override PartName="/ppt/slides/slide4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39.xml" ContentType="application/vnd.openxmlformats-officedocument.presentationml.slide+xml"/>
  <Override PartName="/ppt/slides/slide23.xml" ContentType="application/vnd.openxmlformats-officedocument.presentationml.slide+xml"/>
  <Override PartName="/ppt/diagrams/drawing2.xml" ContentType="application/vnd.ms-office.drawingml.diagramDrawing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2.xml" ContentType="application/vnd.openxmlformats-officedocument.presentationml.slide+xml"/>
  <Override PartName="/ppt/diagrams/layout3.xml" ContentType="application/vnd.openxmlformats-officedocument.drawingml.diagramLayout+xml"/>
  <Override PartName="/ppt/slides/slide15.xml" ContentType="application/vnd.openxmlformats-officedocument.presentationml.slide+xml"/>
  <Override PartName="/ppt/diagrams/colors2.xml" ContentType="application/vnd.openxmlformats-officedocument.drawingml.diagramColors+xml"/>
  <Override PartName="/ppt/slides/slide29.xml" ContentType="application/vnd.openxmlformats-officedocument.presentationml.slide+xml"/>
  <Override PartName="/ppt/theme/theme1.xml" ContentType="application/vnd.openxmlformats-officedocument.theme+xml"/>
  <Override PartName="/ppt/slides/slide22.xml" ContentType="application/vnd.openxmlformats-officedocument.presentationml.slide+xml"/>
  <Override PartName="/ppt/slides/slide38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diagrams/drawing1.xml" ContentType="application/vnd.ms-office.drawingml.diagramDrawing+xml"/>
  <Override PartName="/ppt/slideLayouts/slideLayout6.xml" ContentType="application/vnd.openxmlformats-officedocument.presentationml.slideLayout+xml"/>
  <Override PartName="/ppt/slides/slide31.xml" ContentType="application/vnd.openxmlformats-officedocument.presentationml.slide+xml"/>
  <Default Extension="pdf" ContentType="application/pd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87" r:id="rId2"/>
    <p:sldId id="351" r:id="rId3"/>
    <p:sldId id="352" r:id="rId4"/>
    <p:sldId id="353" r:id="rId5"/>
    <p:sldId id="314" r:id="rId6"/>
    <p:sldId id="360" r:id="rId7"/>
    <p:sldId id="367" r:id="rId8"/>
    <p:sldId id="368" r:id="rId9"/>
    <p:sldId id="369" r:id="rId10"/>
    <p:sldId id="370" r:id="rId11"/>
    <p:sldId id="371" r:id="rId12"/>
    <p:sldId id="372" r:id="rId13"/>
    <p:sldId id="373" r:id="rId14"/>
    <p:sldId id="354" r:id="rId15"/>
    <p:sldId id="362" r:id="rId16"/>
    <p:sldId id="378" r:id="rId17"/>
    <p:sldId id="315" r:id="rId18"/>
    <p:sldId id="335" r:id="rId19"/>
    <p:sldId id="336" r:id="rId20"/>
    <p:sldId id="356" r:id="rId21"/>
    <p:sldId id="326" r:id="rId22"/>
    <p:sldId id="327" r:id="rId23"/>
    <p:sldId id="361" r:id="rId24"/>
    <p:sldId id="375" r:id="rId25"/>
    <p:sldId id="376" r:id="rId26"/>
    <p:sldId id="377" r:id="rId27"/>
    <p:sldId id="317" r:id="rId28"/>
    <p:sldId id="318" r:id="rId29"/>
    <p:sldId id="340" r:id="rId30"/>
    <p:sldId id="358" r:id="rId31"/>
    <p:sldId id="319" r:id="rId32"/>
    <p:sldId id="359" r:id="rId33"/>
    <p:sldId id="320" r:id="rId34"/>
    <p:sldId id="321" r:id="rId35"/>
    <p:sldId id="322" r:id="rId36"/>
    <p:sldId id="323" r:id="rId37"/>
    <p:sldId id="343" r:id="rId38"/>
    <p:sldId id="363" r:id="rId39"/>
    <p:sldId id="365" r:id="rId40"/>
    <p:sldId id="366" r:id="rId41"/>
    <p:sldId id="345" r:id="rId42"/>
    <p:sldId id="325" r:id="rId43"/>
    <p:sldId id="329" r:id="rId44"/>
    <p:sldId id="305" r:id="rId45"/>
    <p:sldId id="330" r:id="rId46"/>
  </p:sldIdLst>
  <p:sldSz cx="10688638" cy="7562850"/>
  <p:notesSz cx="6858000" cy="9144000"/>
  <p:defaultTextStyle>
    <a:defPPr>
      <a:defRPr lang="en-US"/>
    </a:defPPr>
    <a:lvl1pPr marL="0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051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100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3149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4200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5248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6300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47349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68400" algn="l" defTabSz="52105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3F80CD"/>
    <a:srgbClr val="77ACEF"/>
    <a:srgbClr val="BD9FC9"/>
    <a:srgbClr val="9152A1"/>
    <a:srgbClr val="F7AFA5"/>
    <a:srgbClr val="F16369"/>
    <a:srgbClr val="93D9F3"/>
    <a:srgbClr val="18BAE7"/>
    <a:srgbClr val="91C849"/>
    <a:srgbClr val="C5DF9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 showComments="0">
  <p:normalViewPr>
    <p:restoredLeft sz="14450" autoAdjust="0"/>
    <p:restoredTop sz="94695" autoAdjust="0"/>
  </p:normalViewPr>
  <p:slideViewPr>
    <p:cSldViewPr snapToObjects="1">
      <p:cViewPr>
        <p:scale>
          <a:sx n="100" d="100"/>
          <a:sy n="100" d="100"/>
        </p:scale>
        <p:origin x="-88" y="496"/>
      </p:cViewPr>
      <p:guideLst>
        <p:guide orient="horz" pos="2382"/>
        <p:guide pos="33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printerSettings" Target="printerSettings/printerSettings1.bin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456D73-D008-8E42-BE01-2AA8F8BC25BF}" type="doc">
      <dgm:prSet loTypeId="urn:microsoft.com/office/officeart/2005/8/layout/chevron2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124A135-F832-D040-A086-0B89D1EDC817}" type="pres">
      <dgm:prSet presAssocID="{AB456D73-D008-8E42-BE01-2AA8F8BC25B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EA049A8A-84F7-1B4C-B79D-9BDEB0B40BC6}" type="presOf" srcId="{AB456D73-D008-8E42-BE01-2AA8F8BC25BF}" destId="{7124A135-F832-D040-A086-0B89D1EDC817}" srcOrd="0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9713BB-4EFA-1A4D-8274-238C7CBACFC9}" type="doc">
      <dgm:prSet loTypeId="urn:microsoft.com/office/officeart/2005/8/layout/chevron2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AD2DFF-0B33-E74F-9F23-4DF5B69DA89B}" type="pres">
      <dgm:prSet presAssocID="{E39713BB-4EFA-1A4D-8274-238C7CBACFC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79C6639A-57A2-C744-8AB5-E31AFFD5467F}" type="presOf" srcId="{E39713BB-4EFA-1A4D-8274-238C7CBACFC9}" destId="{28AD2DFF-0B33-E74F-9F23-4DF5B69DA89B}" srcOrd="0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70A534-3375-1745-A075-18F2CF020D8E}" type="doc">
      <dgm:prSet loTypeId="urn:microsoft.com/office/officeart/2005/8/layout/chevron2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28888C-E690-9B4C-B000-502E95F4370B}">
      <dgm:prSet phldrT="[Text]"/>
      <dgm:spPr/>
      <dgm:t>
        <a:bodyPr/>
        <a:lstStyle/>
        <a:p>
          <a:r>
            <a:rPr lang="en-US" dirty="0" smtClean="0"/>
            <a:t>2007</a:t>
          </a:r>
          <a:endParaRPr lang="en-US" dirty="0"/>
        </a:p>
      </dgm:t>
    </dgm:pt>
    <dgm:pt modelId="{43A63857-0B70-4442-BEA7-BBBA18E8CB9A}" type="parTrans" cxnId="{2DCD6C0B-C3B7-6A4F-9107-F286AB6FAD90}">
      <dgm:prSet/>
      <dgm:spPr/>
      <dgm:t>
        <a:bodyPr/>
        <a:lstStyle/>
        <a:p>
          <a:endParaRPr lang="en-US"/>
        </a:p>
      </dgm:t>
    </dgm:pt>
    <dgm:pt modelId="{DFA2BB8B-717E-EA4D-A11C-4B3269E998E6}" type="sibTrans" cxnId="{2DCD6C0B-C3B7-6A4F-9107-F286AB6FAD90}">
      <dgm:prSet/>
      <dgm:spPr/>
      <dgm:t>
        <a:bodyPr/>
        <a:lstStyle/>
        <a:p>
          <a:endParaRPr lang="en-US"/>
        </a:p>
      </dgm:t>
    </dgm:pt>
    <dgm:pt modelId="{002D83F1-43F1-BF4C-BEBD-212EC8DD3C9E}">
      <dgm:prSet phldrT="[Text]"/>
      <dgm:spPr/>
      <dgm:t>
        <a:bodyPr/>
        <a:lstStyle/>
        <a:p>
          <a:r>
            <a:rPr lang="en-US" dirty="0" smtClean="0"/>
            <a:t>Hans Zima, U. of Vienna; article “Rise and Fall of HPF”:</a:t>
          </a:r>
          <a:endParaRPr lang="en-US" dirty="0"/>
        </a:p>
      </dgm:t>
    </dgm:pt>
    <dgm:pt modelId="{2B312D7A-04E8-894C-AC52-25598C92300A}" type="parTrans" cxnId="{7DD40628-A081-0745-820A-A94A50DB2A36}">
      <dgm:prSet/>
      <dgm:spPr/>
      <dgm:t>
        <a:bodyPr/>
        <a:lstStyle/>
        <a:p>
          <a:endParaRPr lang="en-US"/>
        </a:p>
      </dgm:t>
    </dgm:pt>
    <dgm:pt modelId="{81D1FFE2-81C2-984E-A849-DADB8968A945}" type="sibTrans" cxnId="{7DD40628-A081-0745-820A-A94A50DB2A36}">
      <dgm:prSet/>
      <dgm:spPr/>
      <dgm:t>
        <a:bodyPr/>
        <a:lstStyle/>
        <a:p>
          <a:endParaRPr lang="en-US"/>
        </a:p>
      </dgm:t>
    </dgm:pt>
    <dgm:pt modelId="{9E845B0A-24FD-D347-8CE5-E61C241EDF67}">
      <dgm:prSet phldrT="[Text]"/>
      <dgm:spPr/>
      <dgm:t>
        <a:bodyPr/>
        <a:lstStyle/>
        <a:p>
          <a:r>
            <a:rPr lang="en-US" dirty="0" smtClean="0"/>
            <a:t>“HPF was excellent; but not enough effort has been spent”</a:t>
          </a:r>
          <a:endParaRPr lang="en-US" dirty="0"/>
        </a:p>
      </dgm:t>
    </dgm:pt>
    <dgm:pt modelId="{0CD8CB84-8B2A-6A46-B614-9D9B9847F8EC}" type="parTrans" cxnId="{D44E5096-298C-E445-9BB0-4BC450CC2B60}">
      <dgm:prSet/>
      <dgm:spPr/>
      <dgm:t>
        <a:bodyPr/>
        <a:lstStyle/>
        <a:p>
          <a:endParaRPr lang="en-US"/>
        </a:p>
      </dgm:t>
    </dgm:pt>
    <dgm:pt modelId="{970E6CAD-98FF-9844-9CF1-4ED90F437054}" type="sibTrans" cxnId="{D44E5096-298C-E445-9BB0-4BC450CC2B60}">
      <dgm:prSet/>
      <dgm:spPr/>
      <dgm:t>
        <a:bodyPr/>
        <a:lstStyle/>
        <a:p>
          <a:endParaRPr lang="en-US"/>
        </a:p>
      </dgm:t>
    </dgm:pt>
    <dgm:pt modelId="{BB16F75B-79D1-ED4F-89BD-C1637430CFD9}">
      <dgm:prSet phldrT="[Text]"/>
      <dgm:spPr/>
      <dgm:t>
        <a:bodyPr/>
        <a:lstStyle/>
        <a:p>
          <a:r>
            <a:rPr lang="en-US" dirty="0" smtClean="0"/>
            <a:t>2007</a:t>
          </a:r>
          <a:endParaRPr lang="en-US" dirty="0"/>
        </a:p>
      </dgm:t>
    </dgm:pt>
    <dgm:pt modelId="{B140A9CD-7136-5049-A47C-37B68A768A32}" type="parTrans" cxnId="{6F29DB83-1285-6540-B0BB-C6C87F8AB379}">
      <dgm:prSet/>
      <dgm:spPr/>
      <dgm:t>
        <a:bodyPr/>
        <a:lstStyle/>
        <a:p>
          <a:endParaRPr lang="en-US"/>
        </a:p>
      </dgm:t>
    </dgm:pt>
    <dgm:pt modelId="{3E6F4F81-92B0-294C-BA9B-2ECD5F66E813}" type="sibTrans" cxnId="{6F29DB83-1285-6540-B0BB-C6C87F8AB379}">
      <dgm:prSet/>
      <dgm:spPr/>
      <dgm:t>
        <a:bodyPr/>
        <a:lstStyle/>
        <a:p>
          <a:endParaRPr lang="en-US"/>
        </a:p>
      </dgm:t>
    </dgm:pt>
    <dgm:pt modelId="{F4D0C7B3-0243-6A45-8541-A145EA592857}">
      <dgm:prSet phldrT="[Text]"/>
      <dgm:spPr/>
      <dgm:t>
        <a:bodyPr/>
        <a:lstStyle/>
        <a:p>
          <a:r>
            <a:rPr lang="en-US" dirty="0" smtClean="0"/>
            <a:t>Guy Steele, Sun Microsystems; interview at OOPSLA 2007:</a:t>
          </a:r>
          <a:endParaRPr lang="en-US" dirty="0"/>
        </a:p>
      </dgm:t>
    </dgm:pt>
    <dgm:pt modelId="{8D4E4305-983D-844B-BF63-5BF3204C6EBA}" type="parTrans" cxnId="{47AFDA7F-AD3D-344A-A31A-0C8BACBDA55D}">
      <dgm:prSet/>
      <dgm:spPr/>
      <dgm:t>
        <a:bodyPr/>
        <a:lstStyle/>
        <a:p>
          <a:endParaRPr lang="en-US"/>
        </a:p>
      </dgm:t>
    </dgm:pt>
    <dgm:pt modelId="{9F38E639-05BC-9441-8817-E353DEDCB685}" type="sibTrans" cxnId="{47AFDA7F-AD3D-344A-A31A-0C8BACBDA55D}">
      <dgm:prSet/>
      <dgm:spPr/>
      <dgm:t>
        <a:bodyPr/>
        <a:lstStyle/>
        <a:p>
          <a:endParaRPr lang="en-US"/>
        </a:p>
      </dgm:t>
    </dgm:pt>
    <dgm:pt modelId="{CD4A92C5-79FA-D841-977D-9A6577BF2479}">
      <dgm:prSet phldrT="[Text]"/>
      <dgm:spPr/>
      <dgm:t>
        <a:bodyPr/>
        <a:lstStyle/>
        <a:p>
          <a:r>
            <a:rPr lang="en-US" smtClean="0"/>
            <a:t>“Data-Parallelsim could be </a:t>
          </a:r>
          <a:r>
            <a:rPr lang="en-US" b="1" smtClean="0"/>
            <a:t>the </a:t>
          </a:r>
          <a:r>
            <a:rPr lang="en-US" smtClean="0"/>
            <a:t>new parallel programming paradigm”</a:t>
          </a:r>
          <a:endParaRPr lang="en-US" dirty="0"/>
        </a:p>
      </dgm:t>
    </dgm:pt>
    <dgm:pt modelId="{8AA9A6B7-0B39-384C-A9A7-D8C80A29ED82}" type="parTrans" cxnId="{E94D6CF0-88EA-BF4D-9942-28F86E1BA5A8}">
      <dgm:prSet/>
      <dgm:spPr/>
      <dgm:t>
        <a:bodyPr/>
        <a:lstStyle/>
        <a:p>
          <a:endParaRPr lang="en-US"/>
        </a:p>
      </dgm:t>
    </dgm:pt>
    <dgm:pt modelId="{118BBA51-3A33-8D4C-9A0B-B1CBFD8395EA}" type="sibTrans" cxnId="{E94D6CF0-88EA-BF4D-9942-28F86E1BA5A8}">
      <dgm:prSet/>
      <dgm:spPr/>
      <dgm:t>
        <a:bodyPr/>
        <a:lstStyle/>
        <a:p>
          <a:endParaRPr lang="en-US"/>
        </a:p>
      </dgm:t>
    </dgm:pt>
    <dgm:pt modelId="{31FE6AD8-C965-DA47-876F-2BA6D276FEE9}">
      <dgm:prSet phldrT="[Text]"/>
      <dgm:spPr/>
      <dgm:t>
        <a:bodyPr/>
        <a:lstStyle/>
        <a:p>
          <a:r>
            <a:rPr lang="en-US" dirty="0" smtClean="0"/>
            <a:t>2008-2010</a:t>
          </a:r>
          <a:endParaRPr lang="en-US" dirty="0"/>
        </a:p>
      </dgm:t>
    </dgm:pt>
    <dgm:pt modelId="{D2B93CF4-290C-6D40-A637-C85329704411}" type="parTrans" cxnId="{A4B29D0A-F1A8-A64F-92A8-57654A64D4FA}">
      <dgm:prSet/>
      <dgm:spPr/>
      <dgm:t>
        <a:bodyPr/>
        <a:lstStyle/>
        <a:p>
          <a:endParaRPr lang="en-US"/>
        </a:p>
      </dgm:t>
    </dgm:pt>
    <dgm:pt modelId="{4E83FE95-0FFB-104D-9944-863883A4D441}" type="sibTrans" cxnId="{A4B29D0A-F1A8-A64F-92A8-57654A64D4FA}">
      <dgm:prSet/>
      <dgm:spPr/>
      <dgm:t>
        <a:bodyPr/>
        <a:lstStyle/>
        <a:p>
          <a:endParaRPr lang="en-US"/>
        </a:p>
      </dgm:t>
    </dgm:pt>
    <dgm:pt modelId="{7B68B223-7A0B-D446-9096-DBD8BDBBB1F2}">
      <dgm:prSet phldrT="[Text]"/>
      <dgm:spPr/>
      <dgm:t>
        <a:bodyPr/>
        <a:lstStyle/>
        <a:p>
          <a:r>
            <a:rPr lang="en-US" dirty="0" err="1" smtClean="0"/>
            <a:t>Keshav</a:t>
          </a:r>
          <a:r>
            <a:rPr lang="en-US" dirty="0" smtClean="0"/>
            <a:t> </a:t>
          </a:r>
          <a:r>
            <a:rPr lang="en-US" dirty="0" err="1" smtClean="0"/>
            <a:t>Pingali</a:t>
          </a:r>
          <a:r>
            <a:rPr lang="en-US" dirty="0" smtClean="0"/>
            <a:t>, U. of Texas; </a:t>
          </a:r>
          <a:r>
            <a:rPr lang="en-US" dirty="0" err="1" smtClean="0"/>
            <a:t>PPoPP</a:t>
          </a:r>
          <a:r>
            <a:rPr lang="en-US" dirty="0" smtClean="0"/>
            <a:t> 2008, PLDI 2009, ...:</a:t>
          </a:r>
          <a:endParaRPr lang="en-US" dirty="0"/>
        </a:p>
      </dgm:t>
    </dgm:pt>
    <dgm:pt modelId="{4CCA349E-2506-C940-BD7A-C9B5DCE653B7}" type="parTrans" cxnId="{690364BF-8633-DD42-A4FD-C40F36DBDAD0}">
      <dgm:prSet/>
      <dgm:spPr/>
      <dgm:t>
        <a:bodyPr/>
        <a:lstStyle/>
        <a:p>
          <a:endParaRPr lang="en-US"/>
        </a:p>
      </dgm:t>
    </dgm:pt>
    <dgm:pt modelId="{EEFE410C-F7DF-EF44-B55B-2DA8DCEF8CB0}" type="sibTrans" cxnId="{690364BF-8633-DD42-A4FD-C40F36DBDAD0}">
      <dgm:prSet/>
      <dgm:spPr/>
      <dgm:t>
        <a:bodyPr/>
        <a:lstStyle/>
        <a:p>
          <a:endParaRPr lang="en-US"/>
        </a:p>
      </dgm:t>
    </dgm:pt>
    <dgm:pt modelId="{11E9BEC0-8941-6B4D-859C-733D033C93EF}">
      <dgm:prSet phldrT="[Text]"/>
      <dgm:spPr/>
      <dgm:t>
        <a:bodyPr/>
        <a:lstStyle/>
        <a:p>
          <a:r>
            <a:rPr lang="en-US" smtClean="0"/>
            <a:t>“Amorphous Data-Parallelism for irregular Applications”</a:t>
          </a:r>
          <a:endParaRPr lang="en-US" dirty="0"/>
        </a:p>
      </dgm:t>
    </dgm:pt>
    <dgm:pt modelId="{66253EB2-918F-484E-90EF-72D213193443}" type="parTrans" cxnId="{DC58547F-55AC-5844-BB72-62262011FC06}">
      <dgm:prSet/>
      <dgm:spPr/>
      <dgm:t>
        <a:bodyPr/>
        <a:lstStyle/>
        <a:p>
          <a:endParaRPr lang="en-US"/>
        </a:p>
      </dgm:t>
    </dgm:pt>
    <dgm:pt modelId="{F799255D-3FCC-E04D-BB37-84065E1AF8F4}" type="sibTrans" cxnId="{DC58547F-55AC-5844-BB72-62262011FC06}">
      <dgm:prSet/>
      <dgm:spPr/>
      <dgm:t>
        <a:bodyPr/>
        <a:lstStyle/>
        <a:p>
          <a:endParaRPr lang="en-US"/>
        </a:p>
      </dgm:t>
    </dgm:pt>
    <dgm:pt modelId="{67D34752-5AB2-774B-940B-54417EA044B9}">
      <dgm:prSet phldrT="[Text]"/>
      <dgm:spPr/>
      <dgm:t>
        <a:bodyPr/>
        <a:lstStyle/>
        <a:p>
          <a:r>
            <a:rPr lang="en-US" dirty="0" smtClean="0"/>
            <a:t>2010</a:t>
          </a:r>
          <a:endParaRPr lang="en-US" dirty="0"/>
        </a:p>
      </dgm:t>
    </dgm:pt>
    <dgm:pt modelId="{D5148393-6043-2E40-896F-28CDB2C60E9F}" type="parTrans" cxnId="{C8CD08B5-15AA-A546-9EBA-C4A8B6115B44}">
      <dgm:prSet/>
      <dgm:spPr/>
      <dgm:t>
        <a:bodyPr/>
        <a:lstStyle/>
        <a:p>
          <a:endParaRPr lang="en-US"/>
        </a:p>
      </dgm:t>
    </dgm:pt>
    <dgm:pt modelId="{65837CA4-C9B3-5B4E-AF41-E41C282D9D21}" type="sibTrans" cxnId="{C8CD08B5-15AA-A546-9EBA-C4A8B6115B44}">
      <dgm:prSet/>
      <dgm:spPr/>
      <dgm:t>
        <a:bodyPr/>
        <a:lstStyle/>
        <a:p>
          <a:endParaRPr lang="en-US"/>
        </a:p>
      </dgm:t>
    </dgm:pt>
    <dgm:pt modelId="{5C810553-A640-7545-AA4B-DCF3C6D68320}">
      <dgm:prSet phldrT="[Text]"/>
      <dgm:spPr/>
      <dgm:t>
        <a:bodyPr/>
        <a:lstStyle/>
        <a:p>
          <a:r>
            <a:rPr lang="en-US" dirty="0" err="1" smtClean="0"/>
            <a:t>Jürgen</a:t>
          </a:r>
          <a:r>
            <a:rPr lang="en-US" dirty="0" smtClean="0"/>
            <a:t> </a:t>
          </a:r>
          <a:r>
            <a:rPr lang="en-US" dirty="0" err="1" smtClean="0"/>
            <a:t>Lippert</a:t>
          </a:r>
          <a:r>
            <a:rPr lang="en-US" dirty="0" smtClean="0"/>
            <a:t>, Research Center </a:t>
          </a:r>
          <a:r>
            <a:rPr lang="en-US" dirty="0" err="1" smtClean="0"/>
            <a:t>Jülich</a:t>
          </a:r>
          <a:r>
            <a:rPr lang="en-US" dirty="0" smtClean="0"/>
            <a:t>; ERIC 2010:</a:t>
          </a:r>
          <a:endParaRPr lang="en-US" dirty="0"/>
        </a:p>
      </dgm:t>
    </dgm:pt>
    <dgm:pt modelId="{FC414269-886C-C348-97CC-29DC431F4EF4}" type="parTrans" cxnId="{45940988-4FB4-704B-BE27-782B63F699CA}">
      <dgm:prSet/>
      <dgm:spPr/>
      <dgm:t>
        <a:bodyPr/>
        <a:lstStyle/>
        <a:p>
          <a:endParaRPr lang="en-US"/>
        </a:p>
      </dgm:t>
    </dgm:pt>
    <dgm:pt modelId="{CEE76339-CA27-A64E-89DE-4D1E22A17DF1}" type="sibTrans" cxnId="{45940988-4FB4-704B-BE27-782B63F699CA}">
      <dgm:prSet/>
      <dgm:spPr/>
      <dgm:t>
        <a:bodyPr/>
        <a:lstStyle/>
        <a:p>
          <a:endParaRPr lang="en-US"/>
        </a:p>
      </dgm:t>
    </dgm:pt>
    <dgm:pt modelId="{FF226BFC-A77E-7F4E-9B3A-C36E13971E52}">
      <dgm:prSet phldrT="[Text]"/>
      <dgm:spPr/>
      <dgm:t>
        <a:bodyPr/>
        <a:lstStyle/>
        <a:p>
          <a:r>
            <a:rPr lang="en-US" dirty="0" smtClean="0"/>
            <a:t>“We expect a renaissance of data-parallelism”</a:t>
          </a:r>
          <a:endParaRPr lang="en-US" dirty="0"/>
        </a:p>
      </dgm:t>
    </dgm:pt>
    <dgm:pt modelId="{72E5D058-2609-D94F-AB0C-A1411C9102C7}" type="parTrans" cxnId="{45CE331E-002A-4345-AB1D-3C2790171A56}">
      <dgm:prSet/>
      <dgm:spPr/>
      <dgm:t>
        <a:bodyPr/>
        <a:lstStyle/>
        <a:p>
          <a:endParaRPr lang="en-US"/>
        </a:p>
      </dgm:t>
    </dgm:pt>
    <dgm:pt modelId="{D0E4D006-F4C2-9043-854A-58575733C661}" type="sibTrans" cxnId="{45CE331E-002A-4345-AB1D-3C2790171A56}">
      <dgm:prSet/>
      <dgm:spPr/>
      <dgm:t>
        <a:bodyPr/>
        <a:lstStyle/>
        <a:p>
          <a:endParaRPr lang="en-US"/>
        </a:p>
      </dgm:t>
    </dgm:pt>
    <dgm:pt modelId="{33B1F05C-164D-0D46-80FD-DEA5E7B78A75}" type="pres">
      <dgm:prSet presAssocID="{6E70A534-3375-1745-A075-18F2CF020D8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28628E-7CA9-C049-8891-A309EF8E6166}" type="pres">
      <dgm:prSet presAssocID="{5828888C-E690-9B4C-B000-502E95F4370B}" presName="composite" presStyleCnt="0"/>
      <dgm:spPr/>
    </dgm:pt>
    <dgm:pt modelId="{0FA3D51A-67C8-E84A-B725-194174F30A88}" type="pres">
      <dgm:prSet presAssocID="{5828888C-E690-9B4C-B000-502E95F4370B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F2C73B-AEBA-9443-BB82-879FB55259A3}" type="pres">
      <dgm:prSet presAssocID="{5828888C-E690-9B4C-B000-502E95F4370B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03379C-868B-EB4E-BB67-A557D2278816}" type="pres">
      <dgm:prSet presAssocID="{DFA2BB8B-717E-EA4D-A11C-4B3269E998E6}" presName="sp" presStyleCnt="0"/>
      <dgm:spPr/>
    </dgm:pt>
    <dgm:pt modelId="{A8E29FA1-5269-1945-BDC1-7718B97C8790}" type="pres">
      <dgm:prSet presAssocID="{BB16F75B-79D1-ED4F-89BD-C1637430CFD9}" presName="composite" presStyleCnt="0"/>
      <dgm:spPr/>
    </dgm:pt>
    <dgm:pt modelId="{96E79E33-59F6-274E-9F59-B4CD5AF14BE7}" type="pres">
      <dgm:prSet presAssocID="{BB16F75B-79D1-ED4F-89BD-C1637430CFD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7693E6-FDC2-4243-BF0C-333857261695}" type="pres">
      <dgm:prSet presAssocID="{BB16F75B-79D1-ED4F-89BD-C1637430CFD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EA6C12-9D06-9844-A259-A1A0A2B8F5E3}" type="pres">
      <dgm:prSet presAssocID="{3E6F4F81-92B0-294C-BA9B-2ECD5F66E813}" presName="sp" presStyleCnt="0"/>
      <dgm:spPr/>
    </dgm:pt>
    <dgm:pt modelId="{01BF36E4-7114-724A-89DF-50A6F4CAF996}" type="pres">
      <dgm:prSet presAssocID="{31FE6AD8-C965-DA47-876F-2BA6D276FEE9}" presName="composite" presStyleCnt="0"/>
      <dgm:spPr/>
    </dgm:pt>
    <dgm:pt modelId="{1477BA72-E6A2-B144-B376-9725E80F4198}" type="pres">
      <dgm:prSet presAssocID="{31FE6AD8-C965-DA47-876F-2BA6D276FEE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13EE25-7FE9-3746-A8C7-C783185F6DBC}" type="pres">
      <dgm:prSet presAssocID="{31FE6AD8-C965-DA47-876F-2BA6D276FEE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44CB02-8848-E14F-B988-7B3E3052E82A}" type="pres">
      <dgm:prSet presAssocID="{4E83FE95-0FFB-104D-9944-863883A4D441}" presName="sp" presStyleCnt="0"/>
      <dgm:spPr/>
    </dgm:pt>
    <dgm:pt modelId="{0A8DDEBE-841D-0545-B3AF-E82EB1D6D363}" type="pres">
      <dgm:prSet presAssocID="{67D34752-5AB2-774B-940B-54417EA044B9}" presName="composite" presStyleCnt="0"/>
      <dgm:spPr/>
    </dgm:pt>
    <dgm:pt modelId="{CE940BA3-8A27-774F-866B-4D9DC3615992}" type="pres">
      <dgm:prSet presAssocID="{67D34752-5AB2-774B-940B-54417EA044B9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45D123-E8B8-9D4D-B18A-BC1D6E53E5D2}" type="pres">
      <dgm:prSet presAssocID="{67D34752-5AB2-774B-940B-54417EA044B9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6670FC-67D2-B247-8339-8D9375B908AB}" type="presOf" srcId="{5C810553-A640-7545-AA4B-DCF3C6D68320}" destId="{B145D123-E8B8-9D4D-B18A-BC1D6E53E5D2}" srcOrd="0" destOrd="0" presId="urn:microsoft.com/office/officeart/2005/8/layout/chevron2"/>
    <dgm:cxn modelId="{DC58547F-55AC-5844-BB72-62262011FC06}" srcId="{31FE6AD8-C965-DA47-876F-2BA6D276FEE9}" destId="{11E9BEC0-8941-6B4D-859C-733D033C93EF}" srcOrd="1" destOrd="0" parTransId="{66253EB2-918F-484E-90EF-72D213193443}" sibTransId="{F799255D-3FCC-E04D-BB37-84065E1AF8F4}"/>
    <dgm:cxn modelId="{D44E5096-298C-E445-9BB0-4BC450CC2B60}" srcId="{5828888C-E690-9B4C-B000-502E95F4370B}" destId="{9E845B0A-24FD-D347-8CE5-E61C241EDF67}" srcOrd="1" destOrd="0" parTransId="{0CD8CB84-8B2A-6A46-B614-9D9B9847F8EC}" sibTransId="{970E6CAD-98FF-9844-9CF1-4ED90F437054}"/>
    <dgm:cxn modelId="{2DCD6C0B-C3B7-6A4F-9107-F286AB6FAD90}" srcId="{6E70A534-3375-1745-A075-18F2CF020D8E}" destId="{5828888C-E690-9B4C-B000-502E95F4370B}" srcOrd="0" destOrd="0" parTransId="{43A63857-0B70-4442-BEA7-BBBA18E8CB9A}" sibTransId="{DFA2BB8B-717E-EA4D-A11C-4B3269E998E6}"/>
    <dgm:cxn modelId="{94497808-E1CF-6743-8E9D-67A75C8DD98F}" type="presOf" srcId="{CD4A92C5-79FA-D841-977D-9A6577BF2479}" destId="{CA7693E6-FDC2-4243-BF0C-333857261695}" srcOrd="0" destOrd="1" presId="urn:microsoft.com/office/officeart/2005/8/layout/chevron2"/>
    <dgm:cxn modelId="{7DD40628-A081-0745-820A-A94A50DB2A36}" srcId="{5828888C-E690-9B4C-B000-502E95F4370B}" destId="{002D83F1-43F1-BF4C-BEBD-212EC8DD3C9E}" srcOrd="0" destOrd="0" parTransId="{2B312D7A-04E8-894C-AC52-25598C92300A}" sibTransId="{81D1FFE2-81C2-984E-A849-DADB8968A945}"/>
    <dgm:cxn modelId="{690364BF-8633-DD42-A4FD-C40F36DBDAD0}" srcId="{31FE6AD8-C965-DA47-876F-2BA6D276FEE9}" destId="{7B68B223-7A0B-D446-9096-DBD8BDBBB1F2}" srcOrd="0" destOrd="0" parTransId="{4CCA349E-2506-C940-BD7A-C9B5DCE653B7}" sibTransId="{EEFE410C-F7DF-EF44-B55B-2DA8DCEF8CB0}"/>
    <dgm:cxn modelId="{45940988-4FB4-704B-BE27-782B63F699CA}" srcId="{67D34752-5AB2-774B-940B-54417EA044B9}" destId="{5C810553-A640-7545-AA4B-DCF3C6D68320}" srcOrd="0" destOrd="0" parTransId="{FC414269-886C-C348-97CC-29DC431F4EF4}" sibTransId="{CEE76339-CA27-A64E-89DE-4D1E22A17DF1}"/>
    <dgm:cxn modelId="{C8CD08B5-15AA-A546-9EBA-C4A8B6115B44}" srcId="{6E70A534-3375-1745-A075-18F2CF020D8E}" destId="{67D34752-5AB2-774B-940B-54417EA044B9}" srcOrd="3" destOrd="0" parTransId="{D5148393-6043-2E40-896F-28CDB2C60E9F}" sibTransId="{65837CA4-C9B3-5B4E-AF41-E41C282D9D21}"/>
    <dgm:cxn modelId="{45CE331E-002A-4345-AB1D-3C2790171A56}" srcId="{67D34752-5AB2-774B-940B-54417EA044B9}" destId="{FF226BFC-A77E-7F4E-9B3A-C36E13971E52}" srcOrd="1" destOrd="0" parTransId="{72E5D058-2609-D94F-AB0C-A1411C9102C7}" sibTransId="{D0E4D006-F4C2-9043-854A-58575733C661}"/>
    <dgm:cxn modelId="{C6813E18-2620-3A40-BE0B-DD95328B3CA4}" type="presOf" srcId="{FF226BFC-A77E-7F4E-9B3A-C36E13971E52}" destId="{B145D123-E8B8-9D4D-B18A-BC1D6E53E5D2}" srcOrd="0" destOrd="1" presId="urn:microsoft.com/office/officeart/2005/8/layout/chevron2"/>
    <dgm:cxn modelId="{DB45F71B-F41E-434D-A648-6C9F46FF8785}" type="presOf" srcId="{5828888C-E690-9B4C-B000-502E95F4370B}" destId="{0FA3D51A-67C8-E84A-B725-194174F30A88}" srcOrd="0" destOrd="0" presId="urn:microsoft.com/office/officeart/2005/8/layout/chevron2"/>
    <dgm:cxn modelId="{0175D364-2BF1-E44B-A2A4-D290C2ABE94A}" type="presOf" srcId="{31FE6AD8-C965-DA47-876F-2BA6D276FEE9}" destId="{1477BA72-E6A2-B144-B376-9725E80F4198}" srcOrd="0" destOrd="0" presId="urn:microsoft.com/office/officeart/2005/8/layout/chevron2"/>
    <dgm:cxn modelId="{A4B29D0A-F1A8-A64F-92A8-57654A64D4FA}" srcId="{6E70A534-3375-1745-A075-18F2CF020D8E}" destId="{31FE6AD8-C965-DA47-876F-2BA6D276FEE9}" srcOrd="2" destOrd="0" parTransId="{D2B93CF4-290C-6D40-A637-C85329704411}" sibTransId="{4E83FE95-0FFB-104D-9944-863883A4D441}"/>
    <dgm:cxn modelId="{BFFB4A26-DC31-F64A-9FF5-5891DD6E7C29}" type="presOf" srcId="{67D34752-5AB2-774B-940B-54417EA044B9}" destId="{CE940BA3-8A27-774F-866B-4D9DC3615992}" srcOrd="0" destOrd="0" presId="urn:microsoft.com/office/officeart/2005/8/layout/chevron2"/>
    <dgm:cxn modelId="{B128EDB0-C3F0-1D46-9267-18C65FA56E83}" type="presOf" srcId="{6E70A534-3375-1745-A075-18F2CF020D8E}" destId="{33B1F05C-164D-0D46-80FD-DEA5E7B78A75}" srcOrd="0" destOrd="0" presId="urn:microsoft.com/office/officeart/2005/8/layout/chevron2"/>
    <dgm:cxn modelId="{1025AC0C-8317-BE4F-AA1F-E7DAAF904A60}" type="presOf" srcId="{BB16F75B-79D1-ED4F-89BD-C1637430CFD9}" destId="{96E79E33-59F6-274E-9F59-B4CD5AF14BE7}" srcOrd="0" destOrd="0" presId="urn:microsoft.com/office/officeart/2005/8/layout/chevron2"/>
    <dgm:cxn modelId="{E3732FAD-59FF-6948-9ED7-8618DCD0E5F8}" type="presOf" srcId="{9E845B0A-24FD-D347-8CE5-E61C241EDF67}" destId="{57F2C73B-AEBA-9443-BB82-879FB55259A3}" srcOrd="0" destOrd="1" presId="urn:microsoft.com/office/officeart/2005/8/layout/chevron2"/>
    <dgm:cxn modelId="{7C49195D-8E02-7F48-808E-24AF7DFA32DE}" type="presOf" srcId="{11E9BEC0-8941-6B4D-859C-733D033C93EF}" destId="{5513EE25-7FE9-3746-A8C7-C783185F6DBC}" srcOrd="0" destOrd="1" presId="urn:microsoft.com/office/officeart/2005/8/layout/chevron2"/>
    <dgm:cxn modelId="{47AFDA7F-AD3D-344A-A31A-0C8BACBDA55D}" srcId="{BB16F75B-79D1-ED4F-89BD-C1637430CFD9}" destId="{F4D0C7B3-0243-6A45-8541-A145EA592857}" srcOrd="0" destOrd="0" parTransId="{8D4E4305-983D-844B-BF63-5BF3204C6EBA}" sibTransId="{9F38E639-05BC-9441-8817-E353DEDCB685}"/>
    <dgm:cxn modelId="{6BA94D56-59CF-5447-9A7B-CC84DF537EFA}" type="presOf" srcId="{F4D0C7B3-0243-6A45-8541-A145EA592857}" destId="{CA7693E6-FDC2-4243-BF0C-333857261695}" srcOrd="0" destOrd="0" presId="urn:microsoft.com/office/officeart/2005/8/layout/chevron2"/>
    <dgm:cxn modelId="{FFA6C6D5-5B56-C041-B9D7-90FC3766E769}" type="presOf" srcId="{7B68B223-7A0B-D446-9096-DBD8BDBBB1F2}" destId="{5513EE25-7FE9-3746-A8C7-C783185F6DBC}" srcOrd="0" destOrd="0" presId="urn:microsoft.com/office/officeart/2005/8/layout/chevron2"/>
    <dgm:cxn modelId="{E94D6CF0-88EA-BF4D-9942-28F86E1BA5A8}" srcId="{BB16F75B-79D1-ED4F-89BD-C1637430CFD9}" destId="{CD4A92C5-79FA-D841-977D-9A6577BF2479}" srcOrd="1" destOrd="0" parTransId="{8AA9A6B7-0B39-384C-A9A7-D8C80A29ED82}" sibTransId="{118BBA51-3A33-8D4C-9A0B-B1CBFD8395EA}"/>
    <dgm:cxn modelId="{6F29DB83-1285-6540-B0BB-C6C87F8AB379}" srcId="{6E70A534-3375-1745-A075-18F2CF020D8E}" destId="{BB16F75B-79D1-ED4F-89BD-C1637430CFD9}" srcOrd="1" destOrd="0" parTransId="{B140A9CD-7136-5049-A47C-37B68A768A32}" sibTransId="{3E6F4F81-92B0-294C-BA9B-2ECD5F66E813}"/>
    <dgm:cxn modelId="{1A574400-5EC5-464A-9B9C-518DEF5BFDF4}" type="presOf" srcId="{002D83F1-43F1-BF4C-BEBD-212EC8DD3C9E}" destId="{57F2C73B-AEBA-9443-BB82-879FB55259A3}" srcOrd="0" destOrd="0" presId="urn:microsoft.com/office/officeart/2005/8/layout/chevron2"/>
    <dgm:cxn modelId="{CCD1EEFE-3E42-5842-92CB-E2E7717CC197}" type="presParOf" srcId="{33B1F05C-164D-0D46-80FD-DEA5E7B78A75}" destId="{8028628E-7CA9-C049-8891-A309EF8E6166}" srcOrd="0" destOrd="0" presId="urn:microsoft.com/office/officeart/2005/8/layout/chevron2"/>
    <dgm:cxn modelId="{71E05CDA-70F1-064E-85B7-FE0C8C472EEC}" type="presParOf" srcId="{8028628E-7CA9-C049-8891-A309EF8E6166}" destId="{0FA3D51A-67C8-E84A-B725-194174F30A88}" srcOrd="0" destOrd="0" presId="urn:microsoft.com/office/officeart/2005/8/layout/chevron2"/>
    <dgm:cxn modelId="{4870356F-E989-FF41-8D01-04CEADBB6A4D}" type="presParOf" srcId="{8028628E-7CA9-C049-8891-A309EF8E6166}" destId="{57F2C73B-AEBA-9443-BB82-879FB55259A3}" srcOrd="1" destOrd="0" presId="urn:microsoft.com/office/officeart/2005/8/layout/chevron2"/>
    <dgm:cxn modelId="{8208623F-8016-BA41-AD29-C21678EF2A7B}" type="presParOf" srcId="{33B1F05C-164D-0D46-80FD-DEA5E7B78A75}" destId="{4703379C-868B-EB4E-BB67-A557D2278816}" srcOrd="1" destOrd="0" presId="urn:microsoft.com/office/officeart/2005/8/layout/chevron2"/>
    <dgm:cxn modelId="{2CD29BB4-8E61-9544-8279-C63E5FF5466F}" type="presParOf" srcId="{33B1F05C-164D-0D46-80FD-DEA5E7B78A75}" destId="{A8E29FA1-5269-1945-BDC1-7718B97C8790}" srcOrd="2" destOrd="0" presId="urn:microsoft.com/office/officeart/2005/8/layout/chevron2"/>
    <dgm:cxn modelId="{6A8DC421-698E-2144-BC0E-894B8B52F7FD}" type="presParOf" srcId="{A8E29FA1-5269-1945-BDC1-7718B97C8790}" destId="{96E79E33-59F6-274E-9F59-B4CD5AF14BE7}" srcOrd="0" destOrd="0" presId="urn:microsoft.com/office/officeart/2005/8/layout/chevron2"/>
    <dgm:cxn modelId="{786842E9-0DBC-0648-9DB0-FF5D999DF802}" type="presParOf" srcId="{A8E29FA1-5269-1945-BDC1-7718B97C8790}" destId="{CA7693E6-FDC2-4243-BF0C-333857261695}" srcOrd="1" destOrd="0" presId="urn:microsoft.com/office/officeart/2005/8/layout/chevron2"/>
    <dgm:cxn modelId="{B77D6143-3C51-8948-ACEF-66795720B0B7}" type="presParOf" srcId="{33B1F05C-164D-0D46-80FD-DEA5E7B78A75}" destId="{FFEA6C12-9D06-9844-A259-A1A0A2B8F5E3}" srcOrd="3" destOrd="0" presId="urn:microsoft.com/office/officeart/2005/8/layout/chevron2"/>
    <dgm:cxn modelId="{891C310B-5A65-9B4F-BA0A-BA64EF4C9AD7}" type="presParOf" srcId="{33B1F05C-164D-0D46-80FD-DEA5E7B78A75}" destId="{01BF36E4-7114-724A-89DF-50A6F4CAF996}" srcOrd="4" destOrd="0" presId="urn:microsoft.com/office/officeart/2005/8/layout/chevron2"/>
    <dgm:cxn modelId="{F29F60C9-3CA0-3848-9D89-66488D179536}" type="presParOf" srcId="{01BF36E4-7114-724A-89DF-50A6F4CAF996}" destId="{1477BA72-E6A2-B144-B376-9725E80F4198}" srcOrd="0" destOrd="0" presId="urn:microsoft.com/office/officeart/2005/8/layout/chevron2"/>
    <dgm:cxn modelId="{DA9E055B-3A63-9742-99EE-9319A23FC20F}" type="presParOf" srcId="{01BF36E4-7114-724A-89DF-50A6F4CAF996}" destId="{5513EE25-7FE9-3746-A8C7-C783185F6DBC}" srcOrd="1" destOrd="0" presId="urn:microsoft.com/office/officeart/2005/8/layout/chevron2"/>
    <dgm:cxn modelId="{748192C1-9CAB-1F48-B784-62C8E41A4D18}" type="presParOf" srcId="{33B1F05C-164D-0D46-80FD-DEA5E7B78A75}" destId="{9D44CB02-8848-E14F-B988-7B3E3052E82A}" srcOrd="5" destOrd="0" presId="urn:microsoft.com/office/officeart/2005/8/layout/chevron2"/>
    <dgm:cxn modelId="{9F289B85-FD3C-7C43-A167-FA77B67A1BD3}" type="presParOf" srcId="{33B1F05C-164D-0D46-80FD-DEA5E7B78A75}" destId="{0A8DDEBE-841D-0545-B3AF-E82EB1D6D363}" srcOrd="6" destOrd="0" presId="urn:microsoft.com/office/officeart/2005/8/layout/chevron2"/>
    <dgm:cxn modelId="{F7082EF0-DD23-5C49-B43E-1A1E5D264CCD}" type="presParOf" srcId="{0A8DDEBE-841D-0545-B3AF-E82EB1D6D363}" destId="{CE940BA3-8A27-774F-866B-4D9DC3615992}" srcOrd="0" destOrd="0" presId="urn:microsoft.com/office/officeart/2005/8/layout/chevron2"/>
    <dgm:cxn modelId="{354444C4-5738-A54D-B533-993BC700B379}" type="presParOf" srcId="{0A8DDEBE-841D-0545-B3AF-E82EB1D6D363}" destId="{B145D123-E8B8-9D4D-B18A-BC1D6E53E5D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A3D51A-67C8-E84A-B725-194174F30A88}">
      <dsp:nvSpPr>
        <dsp:cNvPr id="0" name=""/>
        <dsp:cNvSpPr/>
      </dsp:nvSpPr>
      <dsp:spPr>
        <a:xfrm rot="5400000">
          <a:off x="-194497" y="195776"/>
          <a:ext cx="1296646" cy="9076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2007</a:t>
          </a:r>
          <a:endParaRPr lang="en-US" sz="1600" kern="1200" dirty="0"/>
        </a:p>
      </dsp:txBody>
      <dsp:txXfrm rot="5400000">
        <a:off x="-194497" y="195776"/>
        <a:ext cx="1296646" cy="907652"/>
      </dsp:txXfrm>
    </dsp:sp>
    <dsp:sp modelId="{57F2C73B-AEBA-9443-BB82-879FB55259A3}">
      <dsp:nvSpPr>
        <dsp:cNvPr id="0" name=""/>
        <dsp:cNvSpPr/>
      </dsp:nvSpPr>
      <dsp:spPr>
        <a:xfrm rot="5400000">
          <a:off x="3595295" y="-2686363"/>
          <a:ext cx="842820" cy="6218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Hans Zima, U. of Vienna; article “Rise and Fall of HPF”: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“HPF was excellent; but not enough effort has been spent”</a:t>
          </a:r>
          <a:endParaRPr lang="en-US" sz="1600" kern="1200" dirty="0"/>
        </a:p>
      </dsp:txBody>
      <dsp:txXfrm rot="5400000">
        <a:off x="3595295" y="-2686363"/>
        <a:ext cx="842820" cy="6218106"/>
      </dsp:txXfrm>
    </dsp:sp>
    <dsp:sp modelId="{96E79E33-59F6-274E-9F59-B4CD5AF14BE7}">
      <dsp:nvSpPr>
        <dsp:cNvPr id="0" name=""/>
        <dsp:cNvSpPr/>
      </dsp:nvSpPr>
      <dsp:spPr>
        <a:xfrm rot="5400000">
          <a:off x="-194497" y="1346209"/>
          <a:ext cx="1296646" cy="9076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2007</a:t>
          </a:r>
          <a:endParaRPr lang="en-US" sz="1600" kern="1200" dirty="0"/>
        </a:p>
      </dsp:txBody>
      <dsp:txXfrm rot="5400000">
        <a:off x="-194497" y="1346209"/>
        <a:ext cx="1296646" cy="907652"/>
      </dsp:txXfrm>
    </dsp:sp>
    <dsp:sp modelId="{CA7693E6-FDC2-4243-BF0C-333857261695}">
      <dsp:nvSpPr>
        <dsp:cNvPr id="0" name=""/>
        <dsp:cNvSpPr/>
      </dsp:nvSpPr>
      <dsp:spPr>
        <a:xfrm rot="5400000">
          <a:off x="3595295" y="-1535930"/>
          <a:ext cx="842820" cy="6218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Guy Steele, Sun Microsystems; interview at OOPSLA 2007: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smtClean="0"/>
            <a:t>“Data-Parallelsim could be </a:t>
          </a:r>
          <a:r>
            <a:rPr lang="en-US" sz="1600" b="1" kern="1200" smtClean="0"/>
            <a:t>the </a:t>
          </a:r>
          <a:r>
            <a:rPr lang="en-US" sz="1600" kern="1200" smtClean="0"/>
            <a:t>new parallel programming paradigm”</a:t>
          </a:r>
          <a:endParaRPr lang="en-US" sz="1600" kern="1200" dirty="0"/>
        </a:p>
      </dsp:txBody>
      <dsp:txXfrm rot="5400000">
        <a:off x="3595295" y="-1535930"/>
        <a:ext cx="842820" cy="6218106"/>
      </dsp:txXfrm>
    </dsp:sp>
    <dsp:sp modelId="{1477BA72-E6A2-B144-B376-9725E80F4198}">
      <dsp:nvSpPr>
        <dsp:cNvPr id="0" name=""/>
        <dsp:cNvSpPr/>
      </dsp:nvSpPr>
      <dsp:spPr>
        <a:xfrm rot="5400000">
          <a:off x="-194497" y="2496643"/>
          <a:ext cx="1296646" cy="9076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2008-2010</a:t>
          </a:r>
          <a:endParaRPr lang="en-US" sz="1600" kern="1200" dirty="0"/>
        </a:p>
      </dsp:txBody>
      <dsp:txXfrm rot="5400000">
        <a:off x="-194497" y="2496643"/>
        <a:ext cx="1296646" cy="907652"/>
      </dsp:txXfrm>
    </dsp:sp>
    <dsp:sp modelId="{5513EE25-7FE9-3746-A8C7-C783185F6DBC}">
      <dsp:nvSpPr>
        <dsp:cNvPr id="0" name=""/>
        <dsp:cNvSpPr/>
      </dsp:nvSpPr>
      <dsp:spPr>
        <a:xfrm rot="5400000">
          <a:off x="3595295" y="-385496"/>
          <a:ext cx="842820" cy="6218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err="1" smtClean="0"/>
            <a:t>Keshav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Pingali</a:t>
          </a:r>
          <a:r>
            <a:rPr lang="en-US" sz="1600" kern="1200" dirty="0" smtClean="0"/>
            <a:t>, U. of Texas; </a:t>
          </a:r>
          <a:r>
            <a:rPr lang="en-US" sz="1600" kern="1200" dirty="0" err="1" smtClean="0"/>
            <a:t>PPoPP</a:t>
          </a:r>
          <a:r>
            <a:rPr lang="en-US" sz="1600" kern="1200" dirty="0" smtClean="0"/>
            <a:t> 2008, PLDI 2009, ...: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smtClean="0"/>
            <a:t>“Amorphous Data-Parallelism for irregular Applications”</a:t>
          </a:r>
          <a:endParaRPr lang="en-US" sz="1600" kern="1200" dirty="0"/>
        </a:p>
      </dsp:txBody>
      <dsp:txXfrm rot="5400000">
        <a:off x="3595295" y="-385496"/>
        <a:ext cx="842820" cy="6218106"/>
      </dsp:txXfrm>
    </dsp:sp>
    <dsp:sp modelId="{CE940BA3-8A27-774F-866B-4D9DC3615992}">
      <dsp:nvSpPr>
        <dsp:cNvPr id="0" name=""/>
        <dsp:cNvSpPr/>
      </dsp:nvSpPr>
      <dsp:spPr>
        <a:xfrm rot="5400000">
          <a:off x="-194497" y="3647076"/>
          <a:ext cx="1296646" cy="9076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2010</a:t>
          </a:r>
          <a:endParaRPr lang="en-US" sz="1600" kern="1200" dirty="0"/>
        </a:p>
      </dsp:txBody>
      <dsp:txXfrm rot="5400000">
        <a:off x="-194497" y="3647076"/>
        <a:ext cx="1296646" cy="907652"/>
      </dsp:txXfrm>
    </dsp:sp>
    <dsp:sp modelId="{B145D123-E8B8-9D4D-B18A-BC1D6E53E5D2}">
      <dsp:nvSpPr>
        <dsp:cNvPr id="0" name=""/>
        <dsp:cNvSpPr/>
      </dsp:nvSpPr>
      <dsp:spPr>
        <a:xfrm rot="5400000">
          <a:off x="3595295" y="764936"/>
          <a:ext cx="842820" cy="6218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err="1" smtClean="0"/>
            <a:t>Jürgen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Lippert</a:t>
          </a:r>
          <a:r>
            <a:rPr lang="en-US" sz="1600" kern="1200" dirty="0" smtClean="0"/>
            <a:t>, Research Center </a:t>
          </a:r>
          <a:r>
            <a:rPr lang="en-US" sz="1600" kern="1200" dirty="0" err="1" smtClean="0"/>
            <a:t>Jülich</a:t>
          </a:r>
          <a:r>
            <a:rPr lang="en-US" sz="1600" kern="1200" dirty="0" smtClean="0"/>
            <a:t>; ERIC 2010: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“We expect a renaissance of data-parallelism”</a:t>
          </a:r>
          <a:endParaRPr lang="en-US" sz="1600" kern="1200" dirty="0"/>
        </a:p>
      </dsp:txBody>
      <dsp:txXfrm rot="5400000">
        <a:off x="3595295" y="764936"/>
        <a:ext cx="842820" cy="6218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648" y="2349392"/>
            <a:ext cx="9085342" cy="1621111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3299" y="4285615"/>
            <a:ext cx="7482047" cy="1932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3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5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6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6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329" y="4859833"/>
            <a:ext cx="9085342" cy="1502066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329" y="3205466"/>
            <a:ext cx="9085342" cy="165437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05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1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31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4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5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63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73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68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432" y="1764672"/>
            <a:ext cx="4720815" cy="499113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3391" y="1764672"/>
            <a:ext cx="4720815" cy="499113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432" y="1692892"/>
            <a:ext cx="4722671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051" indent="0">
              <a:buNone/>
              <a:defRPr sz="2300" b="1"/>
            </a:lvl2pPr>
            <a:lvl3pPr marL="1042100" indent="0">
              <a:buNone/>
              <a:defRPr sz="2100" b="1"/>
            </a:lvl3pPr>
            <a:lvl4pPr marL="1563149" indent="0">
              <a:buNone/>
              <a:defRPr sz="1800" b="1"/>
            </a:lvl4pPr>
            <a:lvl5pPr marL="2084200" indent="0">
              <a:buNone/>
              <a:defRPr sz="1800" b="1"/>
            </a:lvl5pPr>
            <a:lvl6pPr marL="2605248" indent="0">
              <a:buNone/>
              <a:defRPr sz="1800" b="1"/>
            </a:lvl6pPr>
            <a:lvl7pPr marL="3126300" indent="0">
              <a:buNone/>
              <a:defRPr sz="1800" b="1"/>
            </a:lvl7pPr>
            <a:lvl8pPr marL="3647349" indent="0">
              <a:buNone/>
              <a:defRPr sz="1800" b="1"/>
            </a:lvl8pPr>
            <a:lvl9pPr marL="4168400" indent="0">
              <a:buNone/>
              <a:defRPr sz="18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432" y="2398408"/>
            <a:ext cx="4722671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29680" y="1692892"/>
            <a:ext cx="4724526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051" indent="0">
              <a:buNone/>
              <a:defRPr sz="2300" b="1"/>
            </a:lvl2pPr>
            <a:lvl3pPr marL="1042100" indent="0">
              <a:buNone/>
              <a:defRPr sz="2100" b="1"/>
            </a:lvl3pPr>
            <a:lvl4pPr marL="1563149" indent="0">
              <a:buNone/>
              <a:defRPr sz="1800" b="1"/>
            </a:lvl4pPr>
            <a:lvl5pPr marL="2084200" indent="0">
              <a:buNone/>
              <a:defRPr sz="1800" b="1"/>
            </a:lvl5pPr>
            <a:lvl6pPr marL="2605248" indent="0">
              <a:buNone/>
              <a:defRPr sz="1800" b="1"/>
            </a:lvl6pPr>
            <a:lvl7pPr marL="3126300" indent="0">
              <a:buNone/>
              <a:defRPr sz="1800" b="1"/>
            </a:lvl7pPr>
            <a:lvl8pPr marL="3647349" indent="0">
              <a:buNone/>
              <a:defRPr sz="1800" b="1"/>
            </a:lvl8pPr>
            <a:lvl9pPr marL="4168400" indent="0">
              <a:buNone/>
              <a:defRPr sz="18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29680" y="2398408"/>
            <a:ext cx="4724526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36" y="301113"/>
            <a:ext cx="3516488" cy="128148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8960" y="301121"/>
            <a:ext cx="5975246" cy="645468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436" y="1582598"/>
            <a:ext cx="3516488" cy="5173200"/>
          </a:xfrm>
        </p:spPr>
        <p:txBody>
          <a:bodyPr/>
          <a:lstStyle>
            <a:lvl1pPr marL="0" indent="0">
              <a:buNone/>
              <a:defRPr sz="1600"/>
            </a:lvl1pPr>
            <a:lvl2pPr marL="521051" indent="0">
              <a:buNone/>
              <a:defRPr sz="1400"/>
            </a:lvl2pPr>
            <a:lvl3pPr marL="1042100" indent="0">
              <a:buNone/>
              <a:defRPr sz="1100"/>
            </a:lvl3pPr>
            <a:lvl4pPr marL="1563149" indent="0">
              <a:buNone/>
              <a:defRPr sz="1000"/>
            </a:lvl4pPr>
            <a:lvl5pPr marL="2084200" indent="0">
              <a:buNone/>
              <a:defRPr sz="1000"/>
            </a:lvl5pPr>
            <a:lvl6pPr marL="2605248" indent="0">
              <a:buNone/>
              <a:defRPr sz="1000"/>
            </a:lvl6pPr>
            <a:lvl7pPr marL="3126300" indent="0">
              <a:buNone/>
              <a:defRPr sz="1000"/>
            </a:lvl7pPr>
            <a:lvl8pPr marL="3647349" indent="0">
              <a:buNone/>
              <a:defRPr sz="1000"/>
            </a:lvl8pPr>
            <a:lvl9pPr marL="41684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049" y="5293995"/>
            <a:ext cx="6413183" cy="62498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049" y="675755"/>
            <a:ext cx="6413183" cy="4537710"/>
          </a:xfrm>
        </p:spPr>
        <p:txBody>
          <a:bodyPr/>
          <a:lstStyle>
            <a:lvl1pPr marL="0" indent="0">
              <a:buNone/>
              <a:defRPr sz="3600"/>
            </a:lvl1pPr>
            <a:lvl2pPr marL="521051" indent="0">
              <a:buNone/>
              <a:defRPr sz="3200"/>
            </a:lvl2pPr>
            <a:lvl3pPr marL="1042100" indent="0">
              <a:buNone/>
              <a:defRPr sz="2700"/>
            </a:lvl3pPr>
            <a:lvl4pPr marL="1563149" indent="0">
              <a:buNone/>
              <a:defRPr sz="2300"/>
            </a:lvl4pPr>
            <a:lvl5pPr marL="2084200" indent="0">
              <a:buNone/>
              <a:defRPr sz="2300"/>
            </a:lvl5pPr>
            <a:lvl6pPr marL="2605248" indent="0">
              <a:buNone/>
              <a:defRPr sz="2300"/>
            </a:lvl6pPr>
            <a:lvl7pPr marL="3126300" indent="0">
              <a:buNone/>
              <a:defRPr sz="2300"/>
            </a:lvl7pPr>
            <a:lvl8pPr marL="3647349" indent="0">
              <a:buNone/>
              <a:defRPr sz="2300"/>
            </a:lvl8pPr>
            <a:lvl9pPr marL="4168400" indent="0">
              <a:buNone/>
              <a:defRPr sz="23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049" y="5918981"/>
            <a:ext cx="6413183" cy="887584"/>
          </a:xfrm>
        </p:spPr>
        <p:txBody>
          <a:bodyPr/>
          <a:lstStyle>
            <a:lvl1pPr marL="0" indent="0">
              <a:buNone/>
              <a:defRPr sz="1600"/>
            </a:lvl1pPr>
            <a:lvl2pPr marL="521051" indent="0">
              <a:buNone/>
              <a:defRPr sz="1400"/>
            </a:lvl2pPr>
            <a:lvl3pPr marL="1042100" indent="0">
              <a:buNone/>
              <a:defRPr sz="1100"/>
            </a:lvl3pPr>
            <a:lvl4pPr marL="1563149" indent="0">
              <a:buNone/>
              <a:defRPr sz="1000"/>
            </a:lvl4pPr>
            <a:lvl5pPr marL="2084200" indent="0">
              <a:buNone/>
              <a:defRPr sz="1000"/>
            </a:lvl5pPr>
            <a:lvl6pPr marL="2605248" indent="0">
              <a:buNone/>
              <a:defRPr sz="1000"/>
            </a:lvl6pPr>
            <a:lvl7pPr marL="3126300" indent="0">
              <a:buNone/>
              <a:defRPr sz="1000"/>
            </a:lvl7pPr>
            <a:lvl8pPr marL="3647349" indent="0">
              <a:buNone/>
              <a:defRPr sz="1000"/>
            </a:lvl8pPr>
            <a:lvl9pPr marL="41684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49262" y="302865"/>
            <a:ext cx="2404944" cy="645293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434" y="302865"/>
            <a:ext cx="7036687" cy="645293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432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AC12C76C-CD62-D947-9810-202573DD4E06}" type="datetimeFigureOut">
              <a:rPr lang="en-US" smtClean="0"/>
              <a:pPr/>
              <a:t>1/26/11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1955" y="7009643"/>
            <a:ext cx="3384735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0190" y="7009643"/>
            <a:ext cx="2494016" cy="402652"/>
          </a:xfrm>
          <a:prstGeom prst="rect">
            <a:avLst/>
          </a:prstGeom>
        </p:spPr>
        <p:txBody>
          <a:bodyPr lIns="91371" tIns="45686" rIns="91371" bIns="45686"/>
          <a:lstStyle/>
          <a:p>
            <a:fld id="{CB5EA41A-6061-DA4A-A2E1-39380631E48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2745" y="962032"/>
            <a:ext cx="9619774" cy="955675"/>
          </a:xfrm>
          <a:prstGeom prst="rect">
            <a:avLst/>
          </a:prstGeom>
        </p:spPr>
        <p:txBody>
          <a:bodyPr vert="horz" lIns="104210" tIns="52105" rIns="104210" bIns="52105" rtlCol="0" anchor="t">
            <a:normAutofit/>
          </a:bodyPr>
          <a:lstStyle/>
          <a:p>
            <a:pPr marL="0" marR="0" lvl="0" indent="0" defTabSz="52105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lang="en-GB" dirty="0" smtClean="0"/>
              <a:t>Slide title in Arial</a:t>
            </a:r>
            <a:br>
              <a:rPr lang="en-GB" dirty="0" smtClean="0"/>
            </a:br>
            <a:r>
              <a:rPr kumimoji="0" lang="en-GB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5DF9F"/>
                </a:solidFill>
                <a:effectLst/>
                <a:uLnTx/>
                <a:uFillTx/>
                <a:latin typeface="Arial MT Lt"/>
                <a:ea typeface="+mj-ea"/>
                <a:cs typeface="Arial MT Lt"/>
              </a:rPr>
              <a:t>Slide subtitle in Arial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5DF9F"/>
                </a:solidFill>
                <a:effectLst/>
                <a:uLnTx/>
                <a:uFillTx/>
                <a:latin typeface="Arial MT Lt"/>
                <a:ea typeface="+mj-ea"/>
                <a:cs typeface="Arial MT Lt"/>
              </a:rPr>
              <a:t/>
            </a:r>
            <a:b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5DF9F"/>
                </a:solidFill>
                <a:effectLst/>
                <a:uLnTx/>
                <a:uFillTx/>
                <a:latin typeface="Arial MT Lt"/>
                <a:ea typeface="+mj-ea"/>
                <a:cs typeface="Arial MT Lt"/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5120" y="2409832"/>
            <a:ext cx="9839086" cy="4991131"/>
          </a:xfrm>
          <a:prstGeom prst="rect">
            <a:avLst/>
          </a:prstGeom>
        </p:spPr>
        <p:txBody>
          <a:bodyPr vert="horz" lIns="104210" tIns="52105" rIns="104210" bIns="52105" rtlCol="0">
            <a:normAutofit/>
          </a:bodyPr>
          <a:lstStyle/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 smtClean="0"/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 smtClean="0"/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 smtClean="0"/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 smtClean="0"/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 smtClean="0"/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 smtClean="0"/>
              <a:t>Text ranged left, one paragraph space between lines of text in black </a:t>
            </a:r>
          </a:p>
          <a:p>
            <a:pPr marL="390783" marR="0" lvl="0" indent="-390783" algn="l" defTabSz="52105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indent="0" algn="l" defTabSz="521051" rtl="0" eaLnBrk="1" fontAlgn="auto" latinLnBrk="0" hangingPunct="1">
        <a:lnSpc>
          <a:spcPct val="100000"/>
        </a:lnSpc>
        <a:spcBef>
          <a:spcPts val="100"/>
        </a:spcBef>
        <a:spcAft>
          <a:spcPts val="100"/>
        </a:spcAft>
        <a:buClrTx/>
        <a:buSzTx/>
        <a:buFontTx/>
        <a:buNone/>
        <a:tabLst/>
        <a:defRPr sz="2900" kern="1200">
          <a:solidFill>
            <a:schemeClr val="bg1"/>
          </a:solidFill>
          <a:latin typeface="Arial MT Lt"/>
          <a:ea typeface="+mj-ea"/>
          <a:cs typeface="Arial MT Lt"/>
        </a:defRPr>
      </a:lvl1pPr>
    </p:titleStyle>
    <p:bodyStyle>
      <a:lvl1pPr marL="390783" marR="0" indent="-390783" algn="l" defTabSz="521051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/>
        <a:buChar char="•"/>
        <a:tabLst/>
        <a:defRPr sz="1800" b="0" i="0" kern="1200" baseline="0">
          <a:solidFill>
            <a:schemeClr val="tx1"/>
          </a:solidFill>
          <a:latin typeface="Arial MT Lt"/>
          <a:ea typeface="+mn-ea"/>
          <a:cs typeface="Arial MT Lt"/>
        </a:defRPr>
      </a:lvl1pPr>
      <a:lvl2pPr marL="846706" indent="-325657" algn="l" defTabSz="521051" rtl="0" eaLnBrk="1" latinLnBrk="0" hangingPunct="1">
        <a:spcBef>
          <a:spcPct val="20000"/>
        </a:spcBef>
        <a:buFont typeface="Arial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2625" indent="-260523" algn="l" defTabSz="521051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3674" indent="-260523" algn="l" defTabSz="521051" rtl="0" eaLnBrk="1" latinLnBrk="0" hangingPunct="1">
        <a:spcBef>
          <a:spcPct val="20000"/>
        </a:spcBef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4724" indent="-260523" algn="l" defTabSz="521051" rtl="0" eaLnBrk="1" latinLnBrk="0" hangingPunct="1">
        <a:spcBef>
          <a:spcPct val="20000"/>
        </a:spcBef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5774" indent="-260523" algn="l" defTabSz="52105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6825" indent="-260523" algn="l" defTabSz="52105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07874" indent="-260523" algn="l" defTabSz="52105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28925" indent="-260523" algn="l" defTabSz="52105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051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100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149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4200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248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6300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7349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68400" algn="l" defTabSz="5210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e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df"/><Relationship Id="rId11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e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df"/><Relationship Id="rId11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e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df"/><Relationship Id="rId11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2.xml"/><Relationship Id="rId12" Type="http://schemas.microsoft.com/office/2007/relationships/diagramDrawing" Target="../diagrams/drawing2.xml"/><Relationship Id="rId13" Type="http://schemas.openxmlformats.org/officeDocument/2006/relationships/diagramData" Target="../diagrams/data3.xml"/><Relationship Id="rId14" Type="http://schemas.openxmlformats.org/officeDocument/2006/relationships/diagramLayout" Target="../diagrams/layout3.xml"/><Relationship Id="rId15" Type="http://schemas.openxmlformats.org/officeDocument/2006/relationships/diagramQuickStyle" Target="../diagrams/quickStyle3.xml"/><Relationship Id="rId16" Type="http://schemas.openxmlformats.org/officeDocument/2006/relationships/diagramColors" Target="../diagrams/colors3.xml"/><Relationship Id="rId1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diagramData" Target="../diagrams/data2.xml"/><Relationship Id="rId9" Type="http://schemas.openxmlformats.org/officeDocument/2006/relationships/diagramLayout" Target="../diagrams/layout2.xml"/><Relationship Id="rId10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df"/><Relationship Id="rId4" Type="http://schemas.openxmlformats.org/officeDocument/2006/relationships/image" Target="../media/image17.png"/><Relationship Id="rId5" Type="http://schemas.openxmlformats.org/officeDocument/2006/relationships/image" Target="../media/image18.pdf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df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df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df"/><Relationship Id="rId4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df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df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5.png"/><Relationship Id="rId1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e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d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df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df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df"/><Relationship Id="rId4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image" Target="../media/image37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image" Target="../media/image38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d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df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df"/><Relationship Id="rId4" Type="http://schemas.openxmlformats.org/officeDocument/2006/relationships/image" Target="../media/image42.png"/><Relationship Id="rId5" Type="http://schemas.openxmlformats.org/officeDocument/2006/relationships/image" Target="../media/image43.pdf"/><Relationship Id="rId6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df"/><Relationship Id="rId4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df"/><Relationship Id="rId4" Type="http://schemas.openxmlformats.org/officeDocument/2006/relationships/image" Target="../media/image48.png"/><Relationship Id="rId5" Type="http://schemas.openxmlformats.org/officeDocument/2006/relationships/image" Target="../media/image49.pdf"/><Relationship Id="rId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hyperlink" Target="http://www.sac-home.org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hyperlink" Target="http://www.sac-home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9" y="31025"/>
            <a:ext cx="10688638" cy="4817200"/>
          </a:xfrm>
          <a:prstGeom prst="rect">
            <a:avLst/>
          </a:prstGeom>
        </p:spPr>
      </p:pic>
      <p:pic>
        <p:nvPicPr>
          <p:cNvPr id="9" name="Picture 8" descr="Untitled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7" y="502454"/>
            <a:ext cx="2069592" cy="4450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2002" y="4817206"/>
            <a:ext cx="10181050" cy="246942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91C849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91987" y="5000631"/>
            <a:ext cx="9619774" cy="955675"/>
          </a:xfrm>
          <a:prstGeom prst="rect">
            <a:avLst/>
          </a:prstGeom>
        </p:spPr>
        <p:txBody>
          <a:bodyPr vert="horz" lIns="104210" tIns="52105" rIns="104210" bIns="52105" rtlCol="0" anchor="t">
            <a:no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  <a:defRPr/>
            </a:pPr>
            <a:r>
              <a:rPr lang="en-US" sz="2600" dirty="0" smtClean="0">
                <a:solidFill>
                  <a:schemeClr val="bg1"/>
                </a:solidFill>
                <a:latin typeface="Arial MT Lt"/>
                <a:cs typeface="Arial MT Lt"/>
              </a:rPr>
              <a:t>How to have your cake and eat it too: </a:t>
            </a:r>
          </a:p>
          <a:p>
            <a:pPr>
              <a:spcBef>
                <a:spcPts val="100"/>
              </a:spcBef>
              <a:spcAft>
                <a:spcPts val="100"/>
              </a:spcAft>
              <a:defRPr/>
            </a:pPr>
            <a:r>
              <a:rPr lang="en-US" sz="2600" dirty="0" smtClean="0">
                <a:solidFill>
                  <a:schemeClr val="bg1"/>
                </a:solidFill>
                <a:latin typeface="Arial MT Lt"/>
                <a:cs typeface="Arial MT Lt"/>
              </a:rPr>
              <a:t>        High-Productivity and High-Performance on </a:t>
            </a:r>
            <a:r>
              <a:rPr lang="en-US" sz="2600" dirty="0" err="1" smtClean="0">
                <a:solidFill>
                  <a:schemeClr val="bg1"/>
                </a:solidFill>
                <a:latin typeface="Arial MT Lt"/>
                <a:cs typeface="Arial MT Lt"/>
              </a:rPr>
              <a:t>Multicores</a:t>
            </a:r>
            <a:r>
              <a:rPr lang="en-GB" sz="2600" dirty="0" smtClean="0">
                <a:solidFill>
                  <a:schemeClr val="bg1"/>
                </a:solidFill>
                <a:latin typeface="Arial MT Lt"/>
                <a:ea typeface="+mj-ea"/>
                <a:cs typeface="Arial MT Lt"/>
              </a:rPr>
              <a:t/>
            </a:r>
            <a:br>
              <a:rPr lang="en-GB" sz="2600" dirty="0" smtClean="0">
                <a:solidFill>
                  <a:schemeClr val="bg1"/>
                </a:solidFill>
                <a:latin typeface="Arial MT Lt"/>
                <a:ea typeface="+mj-ea"/>
                <a:cs typeface="Arial MT Lt"/>
              </a:rPr>
            </a:br>
            <a:r>
              <a:rPr lang="en-US" sz="2600" dirty="0" smtClean="0">
                <a:solidFill>
                  <a:srgbClr val="F7AFA5"/>
                </a:solidFill>
                <a:latin typeface="Arial MT Lt"/>
                <a:ea typeface="+mj-ea"/>
                <a:cs typeface="Arial MT Lt"/>
              </a:rPr>
              <a:t>Ruston, 26 January </a:t>
            </a:r>
            <a:r>
              <a:rPr lang="en-US" sz="2600" dirty="0" smtClean="0">
                <a:solidFill>
                  <a:srgbClr val="F7AFA5"/>
                </a:solidFill>
                <a:latin typeface="Arial MT Lt"/>
                <a:ea typeface="+mj-ea"/>
                <a:cs typeface="Arial MT Lt"/>
              </a:rPr>
              <a:t>2011</a:t>
            </a:r>
            <a:r>
              <a:rPr lang="en-US" sz="2600" dirty="0" smtClean="0">
                <a:solidFill>
                  <a:srgbClr val="C5DF9F"/>
                </a:solidFill>
                <a:latin typeface="Arial MT Lt"/>
                <a:ea typeface="+mj-ea"/>
                <a:cs typeface="Arial MT Lt"/>
              </a:rPr>
              <a:t/>
            </a:r>
            <a:br>
              <a:rPr lang="en-US" sz="2600" dirty="0" smtClean="0">
                <a:solidFill>
                  <a:srgbClr val="C5DF9F"/>
                </a:solidFill>
                <a:latin typeface="Arial MT Lt"/>
                <a:ea typeface="+mj-ea"/>
                <a:cs typeface="Arial MT Lt"/>
              </a:rPr>
            </a:br>
            <a:endParaRPr lang="en-US" sz="2600" dirty="0">
              <a:solidFill>
                <a:schemeClr val="bg1"/>
              </a:solidFill>
              <a:latin typeface="Arial MT Lt"/>
              <a:ea typeface="+mj-ea"/>
              <a:cs typeface="Arial MT 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1987" y="6448426"/>
            <a:ext cx="4647532" cy="523151"/>
          </a:xfrm>
          <a:prstGeom prst="rect">
            <a:avLst/>
          </a:prstGeom>
          <a:noFill/>
        </p:spPr>
        <p:txBody>
          <a:bodyPr wrap="square" lIns="91371" tIns="45686" rIns="91371" bIns="45686" rtlCol="0" anchor="t">
            <a:spAutoFit/>
          </a:bodyPr>
          <a:lstStyle/>
          <a:p>
            <a:r>
              <a:rPr lang="en-US" sz="1400" dirty="0" smtClean="0">
                <a:solidFill>
                  <a:srgbClr val="F7AFA5"/>
                </a:solidFill>
              </a:rPr>
              <a:t>CTCA group</a:t>
            </a:r>
          </a:p>
          <a:p>
            <a:r>
              <a:rPr lang="en-US" sz="1400" dirty="0" smtClean="0">
                <a:solidFill>
                  <a:srgbClr val="F7AFA5"/>
                </a:solidFill>
              </a:rPr>
              <a:t>Sven-Bodo Scholz</a:t>
            </a:r>
            <a:endParaRPr lang="en-US" sz="1400" dirty="0">
              <a:solidFill>
                <a:srgbClr val="F7AFA5"/>
              </a:solidFill>
            </a:endParaRPr>
          </a:p>
        </p:txBody>
      </p:sp>
      <p:pic>
        <p:nvPicPr>
          <p:cNvPr id="12" name="Picture 11" descr="logo_apple-core_hl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5521" y="6448426"/>
            <a:ext cx="2447555" cy="649871"/>
          </a:xfrm>
          <a:prstGeom prst="rect">
            <a:avLst/>
          </a:prstGeom>
        </p:spPr>
      </p:pic>
      <p:pic>
        <p:nvPicPr>
          <p:cNvPr id="15" name="Picture 14" descr="eu-fla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1119" y="6541141"/>
            <a:ext cx="838200" cy="557158"/>
          </a:xfrm>
          <a:prstGeom prst="rect">
            <a:avLst/>
          </a:prstGeom>
        </p:spPr>
      </p:pic>
      <p:pic>
        <p:nvPicPr>
          <p:cNvPr id="16" name="Picture 15" descr="aeth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6519" y="6554329"/>
            <a:ext cx="914400" cy="509516"/>
          </a:xfrm>
          <a:prstGeom prst="rect">
            <a:avLst/>
          </a:prstGeom>
        </p:spPr>
      </p:pic>
      <p:sp>
        <p:nvSpPr>
          <p:cNvPr id="17" name="WordArt 4"/>
          <p:cNvSpPr>
            <a:spLocks noChangeArrowheads="1" noChangeShapeType="1"/>
          </p:cNvSpPr>
          <p:nvPr/>
        </p:nvSpPr>
        <p:spPr bwMode="auto">
          <a:xfrm>
            <a:off x="5039522" y="6519878"/>
            <a:ext cx="1837955" cy="543967"/>
          </a:xfrm>
          <a:prstGeom prst="rect">
            <a:avLst/>
          </a:prstGeom>
        </p:spPr>
        <p:txBody>
          <a:bodyPr wrap="none" lIns="91371" tIns="45686" rIns="91371" bIns="45686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en-U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blurRad="63500" dist="45791" dir="2021404" algn="ctr" rotWithShape="0">
                    <a:srgbClr val="9999FF"/>
                  </a:outerShdw>
                </a:effectLst>
                <a:latin typeface="Arial Black"/>
                <a:ea typeface="Arial Black"/>
                <a:cs typeface="Arial Black"/>
              </a:rPr>
              <a:t>ADVANCE</a:t>
            </a:r>
            <a:endParaRPr lang="en-GB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blurRad="63500" dist="45791" dir="2021404" algn="ctr" rotWithShape="0">
                  <a:srgbClr val="9999FF"/>
                </a:outerShdw>
              </a:effectLst>
              <a:latin typeface="Arial Black"/>
              <a:ea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Multi-Core Challenge</a:t>
            </a:r>
            <a:br>
              <a:rPr lang="en-GB" dirty="0" smtClean="0"/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519" y="3725869"/>
            <a:ext cx="1470747" cy="1635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4519" y="2368425"/>
            <a:ext cx="1337272" cy="908068"/>
          </a:xfrm>
          <a:prstGeom prst="rect">
            <a:avLst/>
          </a:prstGeom>
        </p:spPr>
      </p:pic>
      <p:pic>
        <p:nvPicPr>
          <p:cNvPr id="12" name="Picture 11" descr="color-schliere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83" y="2286001"/>
            <a:ext cx="1114303" cy="9904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8791" y="4287737"/>
            <a:ext cx="1226344" cy="1635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2443" y="2117494"/>
            <a:ext cx="1073150" cy="782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7101" y="5922856"/>
            <a:ext cx="1176993" cy="10671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9321" y="6003234"/>
            <a:ext cx="533400" cy="60572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rot="16200000" flipH="1">
            <a:off x="1109840" y="3433138"/>
            <a:ext cx="620375" cy="381001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loud Callout 45"/>
          <p:cNvSpPr/>
          <p:nvPr/>
        </p:nvSpPr>
        <p:spPr>
          <a:xfrm>
            <a:off x="1610522" y="2286001"/>
            <a:ext cx="1371600" cy="990492"/>
          </a:xfrm>
          <a:prstGeom prst="cloudCallout">
            <a:avLst>
              <a:gd name="adj1" fmla="val -33796"/>
              <a:gd name="adj2" fmla="val 1022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US" dirty="0" smtClean="0">
                <a:sym typeface="Wingdings"/>
              </a:rPr>
              <a:t>?????</a:t>
            </a:r>
            <a:endParaRPr lang="en-GB" dirty="0"/>
          </a:p>
        </p:txBody>
      </p:sp>
      <p:cxnSp>
        <p:nvCxnSpPr>
          <p:cNvPr id="81" name="Straight Arrow Connector 80"/>
          <p:cNvCxnSpPr>
            <a:stCxn id="10" idx="3"/>
          </p:cNvCxnSpPr>
          <p:nvPr/>
        </p:nvCxnSpPr>
        <p:spPr>
          <a:xfrm flipV="1">
            <a:off x="2700273" y="3041150"/>
            <a:ext cx="739053" cy="15022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stCxn id="10" idx="3"/>
          </p:cNvCxnSpPr>
          <p:nvPr/>
        </p:nvCxnSpPr>
        <p:spPr>
          <a:xfrm flipV="1">
            <a:off x="2700266" y="2638431"/>
            <a:ext cx="2948853" cy="19050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10" idx="3"/>
          </p:cNvCxnSpPr>
          <p:nvPr/>
        </p:nvCxnSpPr>
        <p:spPr>
          <a:xfrm flipV="1">
            <a:off x="2700266" y="2638431"/>
            <a:ext cx="5692053" cy="19050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>
            <a:stCxn id="10" idx="3"/>
            <a:endCxn id="14" idx="1"/>
          </p:cNvCxnSpPr>
          <p:nvPr/>
        </p:nvCxnSpPr>
        <p:spPr>
          <a:xfrm>
            <a:off x="2700273" y="4543432"/>
            <a:ext cx="6038525" cy="5618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10" idx="3"/>
            <a:endCxn id="19" idx="0"/>
          </p:cNvCxnSpPr>
          <p:nvPr/>
        </p:nvCxnSpPr>
        <p:spPr>
          <a:xfrm>
            <a:off x="2700267" y="4543430"/>
            <a:ext cx="1005752" cy="145980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10" idx="3"/>
            <a:endCxn id="18" idx="0"/>
          </p:cNvCxnSpPr>
          <p:nvPr/>
        </p:nvCxnSpPr>
        <p:spPr>
          <a:xfrm>
            <a:off x="2700273" y="4543432"/>
            <a:ext cx="3845325" cy="13794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5" name="Picture 94" descr="microgrid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8392323" y="2117499"/>
            <a:ext cx="1371600" cy="1159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Typical Workflow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519" y="3725869"/>
            <a:ext cx="1470747" cy="1635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4519" y="2368425"/>
            <a:ext cx="1337272" cy="908068"/>
          </a:xfrm>
          <a:prstGeom prst="rect">
            <a:avLst/>
          </a:prstGeom>
        </p:spPr>
      </p:pic>
      <p:pic>
        <p:nvPicPr>
          <p:cNvPr id="12" name="Picture 11" descr="color-schliere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83" y="2286001"/>
            <a:ext cx="1114303" cy="9904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8791" y="4287737"/>
            <a:ext cx="1226344" cy="1635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2443" y="2117494"/>
            <a:ext cx="1073150" cy="782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7101" y="5922856"/>
            <a:ext cx="1176993" cy="10671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9321" y="6003234"/>
            <a:ext cx="533400" cy="60572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rot="16200000" flipH="1">
            <a:off x="1109840" y="3433138"/>
            <a:ext cx="620375" cy="381001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32" idx="2"/>
            <a:endCxn id="19" idx="0"/>
          </p:cNvCxnSpPr>
          <p:nvPr/>
        </p:nvCxnSpPr>
        <p:spPr>
          <a:xfrm rot="5400000">
            <a:off x="3689925" y="5548995"/>
            <a:ext cx="470342" cy="438151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36" idx="2"/>
            <a:endCxn id="18" idx="0"/>
          </p:cNvCxnSpPr>
          <p:nvPr/>
        </p:nvCxnSpPr>
        <p:spPr>
          <a:xfrm rot="5400000">
            <a:off x="6588173" y="5490310"/>
            <a:ext cx="389964" cy="475128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36" idx="3"/>
            <a:endCxn id="14" idx="1"/>
          </p:cNvCxnSpPr>
          <p:nvPr/>
        </p:nvCxnSpPr>
        <p:spPr>
          <a:xfrm>
            <a:off x="7702775" y="5075694"/>
            <a:ext cx="1036023" cy="29602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7477921" y="2638430"/>
            <a:ext cx="914398" cy="402725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55" idx="0"/>
          </p:cNvCxnSpPr>
          <p:nvPr/>
        </p:nvCxnSpPr>
        <p:spPr>
          <a:xfrm rot="5400000" flipH="1" flipV="1">
            <a:off x="5523353" y="2894919"/>
            <a:ext cx="512979" cy="1589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51" idx="0"/>
          </p:cNvCxnSpPr>
          <p:nvPr/>
        </p:nvCxnSpPr>
        <p:spPr>
          <a:xfrm rot="5400000" flipH="1" flipV="1">
            <a:off x="3784136" y="3087910"/>
            <a:ext cx="377178" cy="1589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loud Callout 45"/>
          <p:cNvSpPr/>
          <p:nvPr/>
        </p:nvSpPr>
        <p:spPr>
          <a:xfrm>
            <a:off x="1610522" y="2286001"/>
            <a:ext cx="1371600" cy="990492"/>
          </a:xfrm>
          <a:prstGeom prst="cloudCallout">
            <a:avLst>
              <a:gd name="adj1" fmla="val -33796"/>
              <a:gd name="adj2" fmla="val 1022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>
            <a:normAutofit/>
          </a:bodyPr>
          <a:lstStyle/>
          <a:p>
            <a:pPr algn="ctr"/>
            <a:r>
              <a:rPr lang="en-US" sz="3600" dirty="0" err="1" smtClean="0">
                <a:sym typeface="Wingdings"/>
              </a:rPr>
              <a:t></a:t>
            </a:r>
            <a:endParaRPr lang="en-GB" sz="3600" dirty="0"/>
          </a:p>
        </p:txBody>
      </p:sp>
      <p:sp>
        <p:nvSpPr>
          <p:cNvPr id="32" name="Rectangle 31"/>
          <p:cNvSpPr/>
          <p:nvPr/>
        </p:nvSpPr>
        <p:spPr>
          <a:xfrm>
            <a:off x="3401221" y="4999500"/>
            <a:ext cx="1485900" cy="53339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algorithm</a:t>
            </a:r>
            <a:endParaRPr lang="en-GB" dirty="0"/>
          </a:p>
        </p:txBody>
      </p:sp>
      <p:sp>
        <p:nvSpPr>
          <p:cNvPr id="36" name="Rectangle 35"/>
          <p:cNvSpPr/>
          <p:nvPr/>
        </p:nvSpPr>
        <p:spPr>
          <a:xfrm>
            <a:off x="6338670" y="4618492"/>
            <a:ext cx="1364098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MPI/</a:t>
            </a:r>
          </a:p>
          <a:p>
            <a:pPr algn="ctr"/>
            <a:r>
              <a:rPr lang="en-GB" dirty="0" err="1" smtClean="0"/>
              <a:t>OpenMP</a:t>
            </a:r>
            <a:endParaRPr lang="en-GB" dirty="0"/>
          </a:p>
        </p:txBody>
      </p:sp>
      <p:sp>
        <p:nvSpPr>
          <p:cNvPr id="51" name="Rectangle 50"/>
          <p:cNvSpPr/>
          <p:nvPr/>
        </p:nvSpPr>
        <p:spPr>
          <a:xfrm>
            <a:off x="3382172" y="3276493"/>
            <a:ext cx="1181099" cy="7413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CUDA/</a:t>
            </a:r>
          </a:p>
          <a:p>
            <a:pPr algn="ctr"/>
            <a:r>
              <a:rPr lang="en-GB" dirty="0" err="1" smtClean="0"/>
              <a:t>OpenCL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5014089" y="3151403"/>
            <a:ext cx="1531502" cy="5124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Handel-C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7020719" y="3041154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μTC</a:t>
            </a:r>
            <a:endParaRPr lang="en-GB" dirty="0"/>
          </a:p>
        </p:txBody>
      </p:sp>
      <p:cxnSp>
        <p:nvCxnSpPr>
          <p:cNvPr id="69" name="Straight Arrow Connector 68"/>
          <p:cNvCxnSpPr>
            <a:endCxn id="32" idx="1"/>
          </p:cNvCxnSpPr>
          <p:nvPr/>
        </p:nvCxnSpPr>
        <p:spPr>
          <a:xfrm>
            <a:off x="2700266" y="4999493"/>
            <a:ext cx="700954" cy="266700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stCxn id="32" idx="3"/>
            <a:endCxn id="36" idx="1"/>
          </p:cNvCxnSpPr>
          <p:nvPr/>
        </p:nvCxnSpPr>
        <p:spPr>
          <a:xfrm flipV="1">
            <a:off x="4887120" y="5075693"/>
            <a:ext cx="1451551" cy="19050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32" idx="0"/>
            <a:endCxn id="51" idx="2"/>
          </p:cNvCxnSpPr>
          <p:nvPr/>
        </p:nvCxnSpPr>
        <p:spPr>
          <a:xfrm rot="16200000" flipV="1">
            <a:off x="3567627" y="4422951"/>
            <a:ext cx="981638" cy="17145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32" idx="0"/>
          </p:cNvCxnSpPr>
          <p:nvPr/>
        </p:nvCxnSpPr>
        <p:spPr>
          <a:xfrm rot="5400000" flipH="1" flipV="1">
            <a:off x="4324793" y="3545245"/>
            <a:ext cx="1273631" cy="1634877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>
            <a:stCxn id="32" idx="0"/>
          </p:cNvCxnSpPr>
          <p:nvPr/>
        </p:nvCxnSpPr>
        <p:spPr>
          <a:xfrm rot="5400000" flipH="1" flipV="1">
            <a:off x="5049614" y="3028392"/>
            <a:ext cx="1065667" cy="2876549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5" name="Picture 34" descr="microgrid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8392323" y="2105025"/>
            <a:ext cx="1371600" cy="1159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High-Productivity Vision</a:t>
            </a:r>
            <a:br>
              <a:rPr lang="en-GB" dirty="0" smtClean="0"/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519" y="3725869"/>
            <a:ext cx="1470747" cy="1635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4519" y="2368425"/>
            <a:ext cx="1337272" cy="908068"/>
          </a:xfrm>
          <a:prstGeom prst="rect">
            <a:avLst/>
          </a:prstGeom>
        </p:spPr>
      </p:pic>
      <p:pic>
        <p:nvPicPr>
          <p:cNvPr id="12" name="Picture 11" descr="color-schliere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83" y="2286001"/>
            <a:ext cx="1114303" cy="9904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8791" y="4287737"/>
            <a:ext cx="1226344" cy="1635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2443" y="2117494"/>
            <a:ext cx="1073150" cy="782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7101" y="5922856"/>
            <a:ext cx="1176993" cy="10671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9321" y="6003234"/>
            <a:ext cx="533400" cy="60572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rot="16200000" flipH="1">
            <a:off x="1109840" y="3433138"/>
            <a:ext cx="620375" cy="381001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loud Callout 45"/>
          <p:cNvSpPr/>
          <p:nvPr/>
        </p:nvSpPr>
        <p:spPr>
          <a:xfrm>
            <a:off x="1610522" y="2286001"/>
            <a:ext cx="1371600" cy="990492"/>
          </a:xfrm>
          <a:prstGeom prst="cloudCallout">
            <a:avLst>
              <a:gd name="adj1" fmla="val -33796"/>
              <a:gd name="adj2" fmla="val 1022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US" sz="3600" dirty="0" err="1" smtClean="0">
                <a:sym typeface="Wingdings"/>
              </a:rPr>
              <a:t>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4280694" y="4287737"/>
            <a:ext cx="1676400" cy="574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algorithm</a:t>
            </a:r>
            <a:endParaRPr lang="en-GB" dirty="0"/>
          </a:p>
        </p:txBody>
      </p:sp>
      <p:cxnSp>
        <p:nvCxnSpPr>
          <p:cNvPr id="22" name="Straight Arrow Connector 21"/>
          <p:cNvCxnSpPr>
            <a:stCxn id="10" idx="3"/>
          </p:cNvCxnSpPr>
          <p:nvPr/>
        </p:nvCxnSpPr>
        <p:spPr>
          <a:xfrm>
            <a:off x="2700268" y="4543425"/>
            <a:ext cx="1580428" cy="1588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6200000" flipV="1">
            <a:off x="3692330" y="3313713"/>
            <a:ext cx="1246582" cy="685799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 flipH="1" flipV="1">
            <a:off x="5020956" y="3343768"/>
            <a:ext cx="1387622" cy="484653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957101" y="2892279"/>
            <a:ext cx="2435225" cy="1387624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957098" y="4687992"/>
            <a:ext cx="2781697" cy="4572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6200000" flipH="1">
            <a:off x="5296939" y="5029444"/>
            <a:ext cx="1061082" cy="710076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5400000">
            <a:off x="3785078" y="5041591"/>
            <a:ext cx="1061082" cy="685799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7" name="Picture 46" descr="microgrid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8392323" y="2117499"/>
            <a:ext cx="1371600" cy="1159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Can this Dream Come True?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graphicFrame>
        <p:nvGraphicFramePr>
          <p:cNvPr id="18" name="Diagram 17"/>
          <p:cNvGraphicFramePr/>
          <p:nvPr/>
        </p:nvGraphicFramePr>
        <p:xfrm>
          <a:off x="1229520" y="4238625"/>
          <a:ext cx="8612792" cy="3647152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0" name="Diagram 19"/>
          <p:cNvGraphicFramePr/>
          <p:nvPr/>
        </p:nvGraphicFramePr>
        <p:xfrm>
          <a:off x="2082800" y="2413003"/>
          <a:ext cx="4861720" cy="6555642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22" name="Diagram 21"/>
          <p:cNvGraphicFramePr/>
          <p:nvPr/>
        </p:nvGraphicFramePr>
        <p:xfrm>
          <a:off x="1153323" y="1876425"/>
          <a:ext cx="7125759" cy="4750506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cap="small" dirty="0" err="1" smtClean="0"/>
              <a:t>SaC</a:t>
            </a:r>
            <a:r>
              <a:rPr lang="en-GB" dirty="0" smtClean="0"/>
              <a:t>: HP</a:t>
            </a:r>
            <a:r>
              <a:rPr lang="en-GB" baseline="30000" dirty="0" smtClean="0"/>
              <a:t>2</a:t>
            </a:r>
            <a:r>
              <a:rPr lang="en-GB" dirty="0" smtClean="0"/>
              <a:t> Driven Language Design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77519" y="3324231"/>
            <a:ext cx="884338" cy="1323371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r>
              <a:rPr lang="en-GB" sz="8000" dirty="0" smtClean="0"/>
              <a:t>&amp;</a:t>
            </a:r>
            <a:endParaRPr lang="en-GB" sz="8000" dirty="0" smtClean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1808" y="2409825"/>
            <a:ext cx="3442183" cy="3493195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 marL="266502" indent="-266502"/>
            <a:r>
              <a:rPr lang="en-GB" sz="3200" cap="small" dirty="0" smtClean="0">
                <a:solidFill>
                  <a:srgbClr val="F16369"/>
                </a:solidFill>
              </a:rPr>
              <a:t>High-Productivity</a:t>
            </a:r>
          </a:p>
          <a:p>
            <a:pPr marL="266502" indent="-266502"/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en-GB" dirty="0" smtClean="0"/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easy to learn</a:t>
            </a:r>
          </a:p>
          <a:p>
            <a:pPr lvl="1">
              <a:buFont typeface="Lucida Grande"/>
              <a:buChar char="-"/>
            </a:pPr>
            <a:r>
              <a:rPr lang="en-GB" dirty="0" smtClean="0"/>
              <a:t> C-like look and feel</a:t>
            </a:r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easy to program</a:t>
            </a:r>
          </a:p>
          <a:p>
            <a:pPr lvl="1">
              <a:buFont typeface="Lucida Grande"/>
              <a:buChar char="-"/>
            </a:pPr>
            <a:r>
              <a:rPr lang="en-GB" dirty="0" smtClean="0"/>
              <a:t> </a:t>
            </a:r>
            <a:r>
              <a:rPr lang="en-GB" dirty="0" err="1" smtClean="0"/>
              <a:t>Matlab</a:t>
            </a:r>
            <a:r>
              <a:rPr lang="en-GB" dirty="0" smtClean="0"/>
              <a:t>-like style</a:t>
            </a:r>
          </a:p>
          <a:p>
            <a:pPr lvl="1">
              <a:buFont typeface="Lucida Grande"/>
              <a:buChar char="-"/>
            </a:pPr>
            <a:r>
              <a:rPr lang="en-GB" dirty="0" smtClean="0"/>
              <a:t> OO-like power</a:t>
            </a:r>
          </a:p>
          <a:p>
            <a:pPr lvl="1">
              <a:buFont typeface="Lucida Grande"/>
              <a:buChar char="-"/>
            </a:pPr>
            <a:r>
              <a:rPr lang="en-GB" dirty="0" smtClean="0"/>
              <a:t> FP-like abstractions</a:t>
            </a:r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easy to integrate</a:t>
            </a:r>
          </a:p>
          <a:p>
            <a:pPr lvl="1">
              <a:buFont typeface="Lucida Grande"/>
              <a:buChar char="-"/>
            </a:pPr>
            <a:r>
              <a:rPr lang="en-GB" dirty="0" smtClean="0"/>
              <a:t> light-weight C interface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72922" y="2409825"/>
            <a:ext cx="4275746" cy="3493195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 marL="266502" indent="-266502"/>
            <a:r>
              <a:rPr lang="en-GB" sz="3200" cap="small" dirty="0" smtClean="0">
                <a:solidFill>
                  <a:srgbClr val="F16369"/>
                </a:solidFill>
              </a:rPr>
              <a:t>High-Performance </a:t>
            </a:r>
          </a:p>
          <a:p>
            <a:pPr marL="266502" indent="-266502"/>
            <a:endParaRPr lang="en-GB" dirty="0" smtClean="0"/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no frills</a:t>
            </a:r>
          </a:p>
          <a:p>
            <a:pPr marL="787555" lvl="1" indent="-266502">
              <a:buFont typeface="Lucida Grande"/>
              <a:buChar char="-"/>
            </a:pPr>
            <a:r>
              <a:rPr lang="en-GB" dirty="0" smtClean="0"/>
              <a:t>lean language core</a:t>
            </a:r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performance focus</a:t>
            </a:r>
          </a:p>
          <a:p>
            <a:pPr marL="787555" lvl="1" indent="-266502">
              <a:buFont typeface="Lucida Grande"/>
              <a:buChar char="-"/>
            </a:pPr>
            <a:r>
              <a:rPr lang="en-GB" dirty="0" smtClean="0"/>
              <a:t>strictly controlled side-effects</a:t>
            </a:r>
          </a:p>
          <a:p>
            <a:pPr marL="787555" lvl="1" indent="-266502">
              <a:buFont typeface="Lucida Grande"/>
              <a:buChar char="-"/>
            </a:pPr>
            <a:r>
              <a:rPr lang="en-GB" dirty="0" smtClean="0"/>
              <a:t>implicit memory management</a:t>
            </a:r>
          </a:p>
          <a:p>
            <a:pPr marL="266502" indent="-266502">
              <a:buFont typeface="Wingdings" charset="2"/>
              <a:buChar char="Ø"/>
            </a:pPr>
            <a:r>
              <a:rPr lang="en-GB" dirty="0" smtClean="0"/>
              <a:t>concurrency apt</a:t>
            </a:r>
          </a:p>
          <a:p>
            <a:pPr marL="787555" lvl="1" indent="-266502">
              <a:buFont typeface="Lucida Grande"/>
              <a:buChar char="-"/>
            </a:pPr>
            <a:r>
              <a:rPr lang="en-GB" dirty="0" smtClean="0">
                <a:solidFill>
                  <a:srgbClr val="F16369"/>
                </a:solidFill>
              </a:rPr>
              <a:t>data-parallelism at core</a:t>
            </a:r>
          </a:p>
          <a:p>
            <a:pPr marL="266502" indent="-266502">
              <a:buFont typeface="Wingdings" charset="2"/>
              <a:buChar char="Ø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919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 Taste of </a:t>
            </a:r>
            <a:r>
              <a:rPr lang="en-GB" cap="small" dirty="0" err="1" smtClean="0"/>
              <a:t>SaC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US" dirty="0" smtClean="0">
                <a:solidFill>
                  <a:srgbClr val="C5DF9F"/>
                </a:solidFill>
              </a:rPr>
              <a:t/>
            </a:r>
            <a:br>
              <a:rPr lang="en-US" dirty="0" smtClean="0">
                <a:solidFill>
                  <a:srgbClr val="C5DF9F"/>
                </a:solidFill>
              </a:rPr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3720" y="2562226"/>
            <a:ext cx="2145098" cy="4293461"/>
          </a:xfrm>
          <a:prstGeom prst="rect">
            <a:avLst/>
          </a:prstGeom>
          <a:noFill/>
        </p:spPr>
        <p:txBody>
          <a:bodyPr wrap="none" lIns="91417" tIns="45709" rIns="91417" bIns="45709" rtlCol="0">
            <a:spAutoFit/>
          </a:bodyPr>
          <a:lstStyle/>
          <a:p>
            <a:r>
              <a:rPr lang="en-US" dirty="0" smtClean="0"/>
              <a:t>L2 norm: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Convolution step: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Convergence test: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905919" y="2333625"/>
            <a:ext cx="51054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r>
              <a:rPr lang="en-US" dirty="0" err="1" smtClean="0"/>
              <a:t>sqrt</a:t>
            </a:r>
            <a:r>
              <a:rPr lang="en-US" dirty="0" smtClean="0"/>
              <a:t>( sum( square( A)))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905919" y="3857625"/>
            <a:ext cx="51054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r>
              <a:rPr lang="en-US" dirty="0" smtClean="0"/>
              <a:t>W1 * shift(-1, A) + W2 * A + W1 * shift( 1, A)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905919" y="5542028"/>
            <a:ext cx="51054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r>
              <a:rPr lang="en-US" dirty="0" smtClean="0"/>
              <a:t>all( abs( A-B) &lt; </a:t>
            </a:r>
            <a:r>
              <a:rPr lang="en-US" dirty="0" err="1" smtClean="0"/>
              <a:t>eps</a:t>
            </a:r>
            <a:r>
              <a:rPr lang="en-US" dirty="0" smtClean="0"/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is Data-Parallelism?</a:t>
            </a:r>
            <a:br>
              <a:rPr lang="en-GB" dirty="0" smtClean="0"/>
            </a:br>
            <a:r>
              <a:rPr lang="en-US" dirty="0" smtClean="0">
                <a:solidFill>
                  <a:srgbClr val="C5DF9F"/>
                </a:solidFill>
              </a:rPr>
              <a:t/>
            </a:r>
            <a:br>
              <a:rPr lang="en-US" dirty="0" smtClean="0">
                <a:solidFill>
                  <a:srgbClr val="C5DF9F"/>
                </a:solidFill>
              </a:rPr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6121" y="2269839"/>
            <a:ext cx="8186396" cy="584753"/>
          </a:xfrm>
          <a:prstGeom prst="rect">
            <a:avLst/>
          </a:prstGeom>
          <a:noFill/>
        </p:spPr>
        <p:txBody>
          <a:bodyPr wrap="none" lIns="91417" tIns="45709" rIns="91417" bIns="45709" rtlCol="0">
            <a:spAutoFit/>
          </a:bodyPr>
          <a:lstStyle/>
          <a:p>
            <a:r>
              <a:rPr lang="en-GB" sz="3200" i="1" dirty="0" smtClean="0"/>
              <a:t>Formulate algorithms in </a:t>
            </a:r>
            <a:r>
              <a:rPr lang="en-GB" sz="3200" i="1" dirty="0" smtClean="0">
                <a:solidFill>
                  <a:srgbClr val="FF0000"/>
                </a:solidFill>
              </a:rPr>
              <a:t>space </a:t>
            </a:r>
            <a:r>
              <a:rPr lang="en-GB" sz="3200" i="1" dirty="0" smtClean="0"/>
              <a:t>rather than </a:t>
            </a:r>
            <a:r>
              <a:rPr lang="en-GB" sz="3200" i="1" dirty="0" smtClean="0">
                <a:solidFill>
                  <a:srgbClr val="FF0000"/>
                </a:solidFill>
              </a:rPr>
              <a:t>time</a:t>
            </a:r>
            <a:r>
              <a:rPr lang="en-GB" sz="3200" dirty="0" smtClean="0"/>
              <a:t>!</a:t>
            </a:r>
            <a:endParaRPr lang="en-GB" sz="3200" dirty="0"/>
          </a:p>
        </p:txBody>
      </p:sp>
      <p:sp>
        <p:nvSpPr>
          <p:cNvPr id="11" name="Rounded Rectangle 10"/>
          <p:cNvSpPr/>
          <p:nvPr/>
        </p:nvSpPr>
        <p:spPr>
          <a:xfrm>
            <a:off x="5572919" y="3985201"/>
            <a:ext cx="2743200" cy="1676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r>
              <a:rPr lang="en-GB" dirty="0" smtClean="0"/>
              <a:t>prod = 1;</a:t>
            </a:r>
          </a:p>
          <a:p>
            <a:r>
              <a:rPr lang="en-GB" dirty="0" smtClean="0"/>
              <a:t>for( </a:t>
            </a:r>
            <a:r>
              <a:rPr lang="en-GB" dirty="0" err="1" smtClean="0"/>
              <a:t>i</a:t>
            </a:r>
            <a:r>
              <a:rPr lang="en-GB" dirty="0" smtClean="0"/>
              <a:t>=1; </a:t>
            </a:r>
            <a:r>
              <a:rPr lang="en-GB" dirty="0" err="1" smtClean="0"/>
              <a:t>i</a:t>
            </a:r>
            <a:r>
              <a:rPr lang="en-GB" dirty="0" smtClean="0"/>
              <a:t>&lt;=10; </a:t>
            </a:r>
            <a:r>
              <a:rPr lang="en-GB" dirty="0" err="1" smtClean="0"/>
              <a:t>i</a:t>
            </a:r>
            <a:r>
              <a:rPr lang="en-GB" dirty="0" smtClean="0"/>
              <a:t>++) {</a:t>
            </a:r>
          </a:p>
          <a:p>
            <a:r>
              <a:rPr lang="en-GB" dirty="0" smtClean="0"/>
              <a:t>  prod = prod*</a:t>
            </a:r>
            <a:r>
              <a:rPr lang="en-GB" dirty="0" err="1" smtClean="0"/>
              <a:t>i</a:t>
            </a:r>
            <a:r>
              <a:rPr lang="en-GB" dirty="0" smtClean="0"/>
              <a:t>;</a:t>
            </a:r>
          </a:p>
          <a:p>
            <a:r>
              <a:rPr lang="en-GB" dirty="0" smtClean="0"/>
              <a:t>}</a:t>
            </a:r>
          </a:p>
          <a:p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619919" y="3311813"/>
            <a:ext cx="29718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GB" dirty="0" smtClean="0"/>
              <a:t>prod = prod( iota( 10)+1)</a:t>
            </a:r>
            <a:endParaRPr lang="en-GB" dirty="0"/>
          </a:p>
        </p:txBody>
      </p:sp>
      <p:pic>
        <p:nvPicPr>
          <p:cNvPr id="13" name="Picture 12" descr="seq2_fac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07958" y="3311813"/>
            <a:ext cx="1143000" cy="3517612"/>
          </a:xfrm>
          <a:prstGeom prst="rect">
            <a:avLst/>
          </a:prstGeom>
        </p:spPr>
      </p:pic>
      <p:pic>
        <p:nvPicPr>
          <p:cNvPr id="14" name="Picture 13" descr="par_fac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696119" y="4823401"/>
            <a:ext cx="2895600" cy="13372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is Space Better than Time?</a:t>
            </a:r>
            <a:br>
              <a:rPr lang="en-GB" dirty="0" smtClean="0"/>
            </a:br>
            <a:r>
              <a:rPr lang="en-US" dirty="0" smtClean="0">
                <a:solidFill>
                  <a:srgbClr val="C5DF9F"/>
                </a:solidFill>
              </a:rPr>
              <a:t/>
            </a:r>
            <a:br>
              <a:rPr lang="en-US" dirty="0" smtClean="0">
                <a:solidFill>
                  <a:srgbClr val="C5DF9F"/>
                </a:solidFill>
              </a:rPr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0" name="Picture 9" descr="fac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2905921" y="2205130"/>
            <a:ext cx="6273959" cy="44718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9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Another Example: Fibonacci Numbers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32462" y="2867025"/>
            <a:ext cx="3581401" cy="2514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r>
              <a:rPr lang="en-US" dirty="0" smtClean="0"/>
              <a:t>if( </a:t>
            </a:r>
            <a:r>
              <a:rPr lang="en-US" dirty="0" err="1" smtClean="0"/>
              <a:t>n</a:t>
            </a:r>
            <a:r>
              <a:rPr lang="en-US" dirty="0" smtClean="0"/>
              <a:t>&lt;=1)</a:t>
            </a:r>
          </a:p>
          <a:p>
            <a:r>
              <a:rPr lang="en-US" dirty="0" smtClean="0"/>
              <a:t>  return </a:t>
            </a:r>
            <a:r>
              <a:rPr lang="en-US" dirty="0" err="1" smtClean="0"/>
              <a:t>n</a:t>
            </a:r>
            <a:r>
              <a:rPr lang="en-US" dirty="0" smtClean="0"/>
              <a:t>;</a:t>
            </a:r>
          </a:p>
          <a:p>
            <a:r>
              <a:rPr lang="en-US" dirty="0" smtClean="0"/>
              <a:t>} else {</a:t>
            </a:r>
          </a:p>
          <a:p>
            <a:r>
              <a:rPr lang="en-US" dirty="0" smtClean="0"/>
              <a:t>  return  fib( n-1) + fib( n-2);</a:t>
            </a:r>
          </a:p>
          <a:p>
            <a:r>
              <a:rPr lang="en-US" dirty="0" smtClean="0"/>
              <a:t>}</a:t>
            </a:r>
            <a:endParaRPr lang="en-GB" dirty="0"/>
          </a:p>
        </p:txBody>
      </p:sp>
      <p:pic>
        <p:nvPicPr>
          <p:cNvPr id="16" name="Picture 15" descr="fib_dc_p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5039520" y="2867025"/>
            <a:ext cx="4571999" cy="2514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9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Another Example: Fibonacci Numbers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32462" y="2867025"/>
            <a:ext cx="3581401" cy="2514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r>
              <a:rPr lang="en-US" dirty="0" smtClean="0"/>
              <a:t>if( </a:t>
            </a:r>
            <a:r>
              <a:rPr lang="en-US" dirty="0" err="1" smtClean="0"/>
              <a:t>n</a:t>
            </a:r>
            <a:r>
              <a:rPr lang="en-US" dirty="0" smtClean="0"/>
              <a:t>&lt;=1)</a:t>
            </a:r>
          </a:p>
          <a:p>
            <a:r>
              <a:rPr lang="en-US" dirty="0" smtClean="0"/>
              <a:t>  return </a:t>
            </a:r>
            <a:r>
              <a:rPr lang="en-US" dirty="0" err="1" smtClean="0"/>
              <a:t>n</a:t>
            </a:r>
            <a:r>
              <a:rPr lang="en-US" dirty="0" smtClean="0"/>
              <a:t>;</a:t>
            </a:r>
          </a:p>
          <a:p>
            <a:r>
              <a:rPr lang="en-US" dirty="0" smtClean="0"/>
              <a:t>} else {</a:t>
            </a:r>
          </a:p>
          <a:p>
            <a:r>
              <a:rPr lang="en-US" dirty="0" smtClean="0"/>
              <a:t>  return  fib( n-1) + fib( n-2);</a:t>
            </a:r>
          </a:p>
          <a:p>
            <a:r>
              <a:rPr lang="en-US" dirty="0" smtClean="0"/>
              <a:t>}</a:t>
            </a:r>
            <a:endParaRPr lang="en-GB" dirty="0"/>
          </a:p>
        </p:txBody>
      </p:sp>
      <p:pic>
        <p:nvPicPr>
          <p:cNvPr id="20" name="Picture 19" descr="fib_dc_p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5039521" y="2867026"/>
            <a:ext cx="4711859" cy="45078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9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Fibonacci Numbers – now </a:t>
            </a:r>
            <a:r>
              <a:rPr lang="en-GB" dirty="0" err="1" smtClean="0"/>
              <a:t>linearised</a:t>
            </a:r>
            <a:r>
              <a:rPr lang="en-GB" dirty="0" smtClean="0"/>
              <a:t>!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32462" y="2867025"/>
            <a:ext cx="3581401" cy="2514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r>
              <a:rPr lang="en-US" dirty="0" smtClean="0"/>
              <a:t>if( </a:t>
            </a:r>
            <a:r>
              <a:rPr lang="en-US" dirty="0" err="1" smtClean="0"/>
              <a:t>n</a:t>
            </a:r>
            <a:r>
              <a:rPr lang="en-US" dirty="0" smtClean="0"/>
              <a:t>== 0)</a:t>
            </a:r>
          </a:p>
          <a:p>
            <a:r>
              <a:rPr lang="en-US" dirty="0" smtClean="0"/>
              <a:t>  return </a:t>
            </a:r>
            <a:r>
              <a:rPr lang="en-US" dirty="0" err="1" smtClean="0"/>
              <a:t>fst</a:t>
            </a:r>
            <a:r>
              <a:rPr lang="en-US" dirty="0" smtClean="0"/>
              <a:t>;</a:t>
            </a:r>
          </a:p>
          <a:p>
            <a:r>
              <a:rPr lang="en-US" dirty="0" smtClean="0"/>
              <a:t>else </a:t>
            </a:r>
          </a:p>
          <a:p>
            <a:r>
              <a:rPr lang="en-US" dirty="0" smtClean="0"/>
              <a:t>  return fib( </a:t>
            </a:r>
            <a:r>
              <a:rPr lang="en-US" dirty="0" err="1" smtClean="0"/>
              <a:t>snd</a:t>
            </a:r>
            <a:r>
              <a:rPr lang="en-US" dirty="0" smtClean="0"/>
              <a:t>, </a:t>
            </a:r>
            <a:r>
              <a:rPr lang="en-US" dirty="0" err="1" smtClean="0"/>
              <a:t>fst+snd</a:t>
            </a:r>
            <a:r>
              <a:rPr lang="en-US" dirty="0" smtClean="0"/>
              <a:t>, n-1)</a:t>
            </a:r>
            <a:endParaRPr lang="en-GB" dirty="0"/>
          </a:p>
        </p:txBody>
      </p:sp>
      <p:pic>
        <p:nvPicPr>
          <p:cNvPr id="8" name="Picture 7" descr="fib_seq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5572921" y="1917704"/>
            <a:ext cx="2362200" cy="50983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9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Fibonacci Numbers – now data-parallel!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2143921" y="2257425"/>
            <a:ext cx="6616860" cy="12192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76" tIns="47888" rIns="95776" bIns="47888" rtlCol="0" anchor="ctr"/>
          <a:lstStyle/>
          <a:p>
            <a:r>
              <a:rPr lang="en-US" dirty="0" err="1" smtClean="0"/>
              <a:t>matprod</a:t>
            </a:r>
            <a:r>
              <a:rPr lang="en-US" dirty="0" smtClean="0"/>
              <a:t>( </a:t>
            </a:r>
            <a:r>
              <a:rPr lang="en-US" dirty="0" err="1" smtClean="0"/>
              <a:t>genarray</a:t>
            </a:r>
            <a:r>
              <a:rPr lang="en-US" dirty="0" smtClean="0"/>
              <a:t>( [</a:t>
            </a:r>
            <a:r>
              <a:rPr lang="en-US" dirty="0" err="1" smtClean="0"/>
              <a:t>n</a:t>
            </a:r>
            <a:r>
              <a:rPr lang="en-US" dirty="0" smtClean="0"/>
              <a:t>], [[1, 1], [1, 0]])) [0,0]</a:t>
            </a:r>
            <a:endParaRPr lang="en-GB" dirty="0"/>
          </a:p>
        </p:txBody>
      </p:sp>
      <p:pic>
        <p:nvPicPr>
          <p:cNvPr id="7" name="Picture 6" descr="fib_dp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1534320" y="3781425"/>
            <a:ext cx="7678448" cy="2675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5120" y="311157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Single Assignment C Reality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519" y="3725869"/>
            <a:ext cx="1470747" cy="1635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4519" y="2368425"/>
            <a:ext cx="1337272" cy="908068"/>
          </a:xfrm>
          <a:prstGeom prst="rect">
            <a:avLst/>
          </a:prstGeom>
        </p:spPr>
      </p:pic>
      <p:pic>
        <p:nvPicPr>
          <p:cNvPr id="12" name="Picture 11" descr="color-schliere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83" y="2286001"/>
            <a:ext cx="1114303" cy="9904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8791" y="4287737"/>
            <a:ext cx="1226344" cy="1635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2443" y="2117494"/>
            <a:ext cx="1073150" cy="782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7101" y="5922856"/>
            <a:ext cx="1176993" cy="10671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9321" y="6003234"/>
            <a:ext cx="533400" cy="60572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rot="16200000" flipH="1">
            <a:off x="1109840" y="3433138"/>
            <a:ext cx="620375" cy="381001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Cloud Callout 45"/>
          <p:cNvSpPr/>
          <p:nvPr/>
        </p:nvSpPr>
        <p:spPr>
          <a:xfrm>
            <a:off x="1610522" y="2286001"/>
            <a:ext cx="1371600" cy="990492"/>
          </a:xfrm>
          <a:prstGeom prst="cloudCallout">
            <a:avLst>
              <a:gd name="adj1" fmla="val -33796"/>
              <a:gd name="adj2" fmla="val 1022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US" sz="3600" dirty="0" err="1" smtClean="0">
                <a:sym typeface="Wingdings"/>
              </a:rPr>
              <a:t>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5271294" y="4238632"/>
            <a:ext cx="911225" cy="574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cap="small" dirty="0" err="1" smtClean="0"/>
              <a:t>SaC</a:t>
            </a:r>
            <a:endParaRPr lang="en-GB" cap="small" dirty="0" smtClean="0"/>
          </a:p>
        </p:txBody>
      </p:sp>
      <p:cxnSp>
        <p:nvCxnSpPr>
          <p:cNvPr id="22" name="Straight Arrow Connector 21"/>
          <p:cNvCxnSpPr>
            <a:endCxn id="27" idx="1"/>
          </p:cNvCxnSpPr>
          <p:nvPr/>
        </p:nvCxnSpPr>
        <p:spPr>
          <a:xfrm flipV="1">
            <a:off x="2423164" y="4525645"/>
            <a:ext cx="558962" cy="1588"/>
          </a:xfrm>
          <a:prstGeom prst="straightConnector1">
            <a:avLst/>
          </a:prstGeom>
          <a:ln w="508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0800000">
            <a:off x="3972729" y="3019426"/>
            <a:ext cx="1499719" cy="12192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7" idx="0"/>
          </p:cNvCxnSpPr>
          <p:nvPr/>
        </p:nvCxnSpPr>
        <p:spPr>
          <a:xfrm rot="5400000" flipH="1" flipV="1">
            <a:off x="5172749" y="3454281"/>
            <a:ext cx="1338515" cy="230186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6182518" y="2900109"/>
            <a:ext cx="2209801" cy="1338516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182518" y="4695825"/>
            <a:ext cx="2556274" cy="4572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7" idx="2"/>
          </p:cNvCxnSpPr>
          <p:nvPr/>
        </p:nvCxnSpPr>
        <p:spPr>
          <a:xfrm rot="16200000" flipH="1">
            <a:off x="5399617" y="5139957"/>
            <a:ext cx="1110190" cy="45561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 flipV="1">
            <a:off x="3972725" y="4828859"/>
            <a:ext cx="1499717" cy="1093997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7" name="Picture 46" descr="microgrid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8392323" y="2117499"/>
            <a:ext cx="1371600" cy="1159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34087" y="4598987"/>
            <a:ext cx="762000" cy="762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20518" y="3171826"/>
            <a:ext cx="762000" cy="762000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982122" y="4238631"/>
            <a:ext cx="1289052" cy="574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algorithm</a:t>
            </a:r>
            <a:endParaRPr lang="en-GB" dirty="0"/>
          </a:p>
        </p:txBody>
      </p:sp>
      <p:cxnSp>
        <p:nvCxnSpPr>
          <p:cNvPr id="37" name="Straight Arrow Connector 36"/>
          <p:cNvCxnSpPr>
            <a:stCxn id="27" idx="3"/>
            <a:endCxn id="17" idx="1"/>
          </p:cNvCxnSpPr>
          <p:nvPr/>
        </p:nvCxnSpPr>
        <p:spPr>
          <a:xfrm>
            <a:off x="4271180" y="4525652"/>
            <a:ext cx="1000121" cy="1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06119" y="4287737"/>
            <a:ext cx="45720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31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52" tIns="47876" rIns="95752" bIns="4787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From a Recent Paper Review: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33101" y="3055038"/>
            <a:ext cx="9928574" cy="1712514"/>
          </a:xfrm>
          <a:prstGeom prst="rect">
            <a:avLst/>
          </a:prstGeom>
          <a:noFill/>
        </p:spPr>
        <p:txBody>
          <a:bodyPr wrap="none" lIns="95752" tIns="47876" rIns="95752" bIns="47876" rtlCol="0">
            <a:spAutoFit/>
          </a:bodyPr>
          <a:lstStyle/>
          <a:p>
            <a:r>
              <a:rPr lang="en-US" dirty="0" smtClean="0"/>
              <a:t>To call the process of identifying SAC WITH-loops that can be executed in parallel in</a:t>
            </a:r>
          </a:p>
          <a:p>
            <a:r>
              <a:rPr lang="en-US" dirty="0" smtClean="0"/>
              <a:t> CUDA "auto-parallelization" certainly stretches the definition of auto-parallelization (AP).</a:t>
            </a:r>
          </a:p>
          <a:p>
            <a:endParaRPr lang="en-US" dirty="0" smtClean="0"/>
          </a:p>
          <a:p>
            <a:r>
              <a:rPr lang="en-US" dirty="0" smtClean="0"/>
              <a:t> Traditionally AP refers to the process of converting a program written with the full</a:t>
            </a:r>
          </a:p>
          <a:p>
            <a:r>
              <a:rPr lang="en-US" dirty="0" smtClean="0"/>
              <a:t> expressivity of an imperative language such as C or Fortran into a parallel version.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9755300" y="4301531"/>
            <a:ext cx="499253" cy="973850"/>
          </a:xfrm>
          <a:prstGeom prst="rect">
            <a:avLst/>
          </a:prstGeom>
          <a:noFill/>
        </p:spPr>
        <p:txBody>
          <a:bodyPr wrap="none" lIns="95752" tIns="47876" rIns="95752" bIns="47876" rtlCol="0">
            <a:spAutoFit/>
          </a:bodyPr>
          <a:lstStyle/>
          <a:p>
            <a:r>
              <a:rPr lang="en-GB" sz="5700" dirty="0" smtClean="0"/>
              <a:t>“</a:t>
            </a:r>
            <a:endParaRPr lang="en-GB" sz="5700" dirty="0"/>
          </a:p>
        </p:txBody>
      </p:sp>
      <p:sp>
        <p:nvSpPr>
          <p:cNvPr id="76" name="TextBox 75"/>
          <p:cNvSpPr txBox="1"/>
          <p:nvPr/>
        </p:nvSpPr>
        <p:spPr>
          <a:xfrm>
            <a:off x="135523" y="2593370"/>
            <a:ext cx="499253" cy="973850"/>
          </a:xfrm>
          <a:prstGeom prst="rect">
            <a:avLst/>
          </a:prstGeom>
          <a:noFill/>
        </p:spPr>
        <p:txBody>
          <a:bodyPr wrap="none" lIns="95752" tIns="47876" rIns="95752" bIns="47876" rtlCol="0">
            <a:spAutoFit/>
          </a:bodyPr>
          <a:lstStyle/>
          <a:p>
            <a:r>
              <a:rPr lang="en-GB" sz="5700" dirty="0" smtClean="0"/>
              <a:t>”</a:t>
            </a:r>
            <a:endParaRPr lang="en-GB" sz="5700" dirty="0"/>
          </a:p>
        </p:txBody>
      </p:sp>
      <p:sp>
        <p:nvSpPr>
          <p:cNvPr id="81" name="TextBox 80"/>
          <p:cNvSpPr txBox="1"/>
          <p:nvPr/>
        </p:nvSpPr>
        <p:spPr>
          <a:xfrm>
            <a:off x="6563522" y="5991227"/>
            <a:ext cx="3766079" cy="419852"/>
          </a:xfrm>
          <a:prstGeom prst="rect">
            <a:avLst/>
          </a:prstGeom>
          <a:noFill/>
        </p:spPr>
        <p:txBody>
          <a:bodyPr wrap="none" lIns="95752" tIns="47876" rIns="95752" bIns="47876" rtlCol="0">
            <a:spAutoFit/>
          </a:bodyPr>
          <a:lstStyle/>
          <a:p>
            <a:r>
              <a:rPr lang="en-GB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anonymous reviewer, LCPC 2010</a:t>
            </a:r>
            <a:endParaRPr lang="en-GB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31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52" tIns="47876" rIns="95752" bIns="4787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Yin and Yang of Concurrency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2677319" y="2147795"/>
            <a:ext cx="4871164" cy="4643529"/>
            <a:chOff x="2677319" y="2147795"/>
            <a:chExt cx="4871164" cy="4643529"/>
          </a:xfrm>
        </p:grpSpPr>
        <p:sp>
          <p:nvSpPr>
            <p:cNvPr id="13" name="Chord 12"/>
            <p:cNvSpPr/>
            <p:nvPr/>
          </p:nvSpPr>
          <p:spPr>
            <a:xfrm>
              <a:off x="2677319" y="2147795"/>
              <a:ext cx="4871164" cy="46435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Chord 10"/>
            <p:cNvSpPr/>
            <p:nvPr/>
          </p:nvSpPr>
          <p:spPr>
            <a:xfrm>
              <a:off x="3820319" y="2147796"/>
              <a:ext cx="2286000" cy="23194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Chord 14"/>
            <p:cNvSpPr/>
            <p:nvPr/>
          </p:nvSpPr>
          <p:spPr>
            <a:xfrm rot="10800000">
              <a:off x="4048919" y="4467225"/>
              <a:ext cx="2286000" cy="23194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677319" y="2147796"/>
              <a:ext cx="4871164" cy="4643527"/>
            </a:xfrm>
            <a:prstGeom prst="ellipse">
              <a:avLst/>
            </a:prstGeom>
            <a:noFill/>
            <a:ln w="31750" cap="flat" cmpd="sng" algn="ctr">
              <a:solidFill>
                <a:srgbClr val="3F80C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887119" y="4661327"/>
              <a:ext cx="2444036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chemeClr val="bg1"/>
                  </a:solidFill>
                </a:rPr>
                <a:t>sequential execution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884301" y="5381625"/>
              <a:ext cx="523081" cy="490629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4884301" y="3032139"/>
              <a:ext cx="523081" cy="490629"/>
            </a:xfrm>
            <a:prstGeom prst="ellipse">
              <a:avLst/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991336" y="3781425"/>
              <a:ext cx="2115164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chemeClr val="accent1"/>
                  </a:solidFill>
                </a:rPr>
                <a:t>parallel execution</a:t>
              </a:r>
              <a:endParaRPr lang="en-GB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Multi-Threaded Execution on </a:t>
            </a:r>
            <a:r>
              <a:rPr lang="en-US" dirty="0" err="1" smtClean="0"/>
              <a:t>SMPs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72320" y="5381625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381923" y="5381625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91519" y="5381625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01122" y="5381625"/>
            <a:ext cx="533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10719" y="5381625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820320" y="2409830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72320" y="2409830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381923" y="2409830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991519" y="2409830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01122" y="2409830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2320" y="2943227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381923" y="2943227"/>
            <a:ext cx="533400" cy="457200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991519" y="2943227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01122" y="2943227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20320" y="2943227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8" name="Right Triangle 27"/>
          <p:cNvSpPr/>
          <p:nvPr/>
        </p:nvSpPr>
        <p:spPr>
          <a:xfrm>
            <a:off x="3210719" y="2943227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 rot="10800000">
            <a:off x="3210719" y="2943227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0" name="Right Triangle 29"/>
          <p:cNvSpPr/>
          <p:nvPr/>
        </p:nvSpPr>
        <p:spPr>
          <a:xfrm rot="10800000">
            <a:off x="3210718" y="2409830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1" name="Right Triangle 30"/>
          <p:cNvSpPr/>
          <p:nvPr/>
        </p:nvSpPr>
        <p:spPr>
          <a:xfrm>
            <a:off x="3210719" y="2409830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381919" y="4010025"/>
            <a:ext cx="2438400" cy="7620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data parallel operation</a:t>
            </a:r>
            <a:endParaRPr lang="en-GB" dirty="0"/>
          </a:p>
        </p:txBody>
      </p:sp>
      <p:sp>
        <p:nvSpPr>
          <p:cNvPr id="33" name="Down Arrow 32"/>
          <p:cNvSpPr/>
          <p:nvPr/>
        </p:nvSpPr>
        <p:spPr>
          <a:xfrm>
            <a:off x="2296322" y="3476625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4" name="Down Arrow 33"/>
          <p:cNvSpPr/>
          <p:nvPr/>
        </p:nvSpPr>
        <p:spPr>
          <a:xfrm>
            <a:off x="2345087" y="4848226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/>
          <p:cNvCxnSpPr/>
          <p:nvPr/>
        </p:nvCxnSpPr>
        <p:spPr>
          <a:xfrm rot="5400000">
            <a:off x="6297223" y="2523734"/>
            <a:ext cx="685007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38925" y="2867025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638925" y="5610225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16200000" flipH="1">
            <a:off x="5272097" y="4010031"/>
            <a:ext cx="2741613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5400000">
            <a:off x="6298811" y="5953528"/>
            <a:ext cx="685007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16200000" flipH="1">
            <a:off x="6107118" y="4085430"/>
            <a:ext cx="2438402" cy="1592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>
            <a:off x="7061607" y="3895335"/>
            <a:ext cx="2056604" cy="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16200000" flipH="1">
            <a:off x="7403313" y="4237043"/>
            <a:ext cx="2741613" cy="1589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6200000" flipH="1">
            <a:off x="8278814" y="4121944"/>
            <a:ext cx="2511428" cy="1590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Looking at Entire Programs: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grpSp>
        <p:nvGrpSpPr>
          <p:cNvPr id="541" name="Group 540"/>
          <p:cNvGrpSpPr/>
          <p:nvPr/>
        </p:nvGrpSpPr>
        <p:grpSpPr>
          <a:xfrm>
            <a:off x="295083" y="2105033"/>
            <a:ext cx="10002236" cy="4270371"/>
            <a:chOff x="295083" y="2105026"/>
            <a:chExt cx="10002236" cy="4270371"/>
          </a:xfrm>
        </p:grpSpPr>
        <p:cxnSp>
          <p:nvCxnSpPr>
            <p:cNvPr id="99" name="Straight Connector 98"/>
            <p:cNvCxnSpPr/>
            <p:nvPr/>
          </p:nvCxnSpPr>
          <p:spPr>
            <a:xfrm>
              <a:off x="9590689" y="2873377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9590689" y="3406777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rot="5400000">
              <a:off x="10030619" y="313848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43719" y="2486025"/>
              <a:ext cx="94488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543719" y="5991225"/>
              <a:ext cx="9368630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5400000">
              <a:off x="354410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15744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7594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4927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98040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3403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95877" y="286702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295877" y="340042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29971" y="313451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5400000">
              <a:off x="126207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>
              <a:off x="581819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278607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735807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431007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193065" y="28638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3193065" y="33972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>
              <a:off x="2927159" y="313134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>
              <a:off x="3023395" y="3128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3479007" y="3128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3175795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3632995" y="3128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3328195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297465" y="355441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97465" y="408781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>
              <a:off x="31559" y="382190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127795" y="381952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583407" y="381952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280195" y="382270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737395" y="381952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432595" y="382270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7384065" y="287020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7384065" y="340360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>
              <a:off x="7118159" y="313769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7214395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5400000">
              <a:off x="7670007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7366795" y="313848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5400000">
              <a:off x="7823995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7519195" y="313848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3191477" y="52260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3191477" y="57594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2925571" y="549354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5400000">
              <a:off x="3021807" y="54911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5400000">
              <a:off x="3477419" y="54911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5400000">
              <a:off x="3174207" y="54943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5400000">
              <a:off x="3631407" y="54911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5400000">
              <a:off x="3326607" y="54943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299053" y="49601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299053" y="54935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5400000">
              <a:off x="33147" y="52276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129383" y="52252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5400000">
              <a:off x="584995" y="52252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5400000">
              <a:off x="281783" y="52284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5400000">
              <a:off x="738983" y="52252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rot="5400000">
              <a:off x="434183" y="52284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rot="5400000">
              <a:off x="9324783" y="314087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>
              <a:off x="9421019" y="313848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rot="5400000">
              <a:off x="9876631" y="313848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rot="5400000">
              <a:off x="9573419" y="314166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rot="5400000">
              <a:off x="9725819" y="314166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1403543" y="2876553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1155701" y="339248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1155701" y="392588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 rot="5400000">
              <a:off x="889795" y="365997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 rot="5400000">
              <a:off x="986031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 rot="5400000">
              <a:off x="1441643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 rot="5400000">
              <a:off x="1138431" y="366077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 rot="5400000">
              <a:off x="1595631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 rot="5400000">
              <a:off x="1290831" y="366077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2022918" y="338930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2022918" y="392270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1757012" y="365680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5400000">
              <a:off x="1853248" y="365442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 rot="5400000">
              <a:off x="2308860" y="365442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>
              <a:off x="2005648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rot="5400000">
              <a:off x="2462848" y="365442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rot="5400000">
              <a:off x="2158048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1405131" y="4391025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4352131" y="2870201"/>
              <a:ext cx="2211388" cy="1032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5400000">
              <a:off x="1150341" y="3134519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5400000">
              <a:off x="2167576" y="3117845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1169385" y="4158455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2191384" y="4160837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4201319" y="317182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4201319" y="391953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5400000">
              <a:off x="3827465" y="354567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5400000">
              <a:off x="4209259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5400000">
              <a:off x="3904459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5400000">
              <a:off x="3979071" y="354488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 rot="5400000">
              <a:off x="4133059" y="354488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rot="5400000">
              <a:off x="4056859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4737101" y="318373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4737101" y="393144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rot="5400000">
              <a:off x="4363247" y="355758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rot="5400000">
              <a:off x="4745041" y="356870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 rot="5400000">
              <a:off x="4440241" y="356870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rot="5400000">
              <a:off x="4514853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 rot="5400000">
              <a:off x="4668841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rot="5400000">
              <a:off x="4592641" y="356870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5345113" y="353376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5345113" y="428147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rot="5400000">
              <a:off x="4971259" y="3907623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 rot="5400000">
              <a:off x="5353053" y="391873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rot="5400000">
              <a:off x="5048253" y="391873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 rot="5400000">
              <a:off x="5122865" y="390682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rot="5400000">
              <a:off x="5276853" y="390682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rot="5400000">
              <a:off x="5200653" y="391873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5877719" y="401002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>
              <a:off x="5877719" y="475773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5503865" y="438387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5400000">
              <a:off x="5885659" y="43949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5400000">
              <a:off x="5580859" y="43949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5655471" y="438308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5400000">
              <a:off x="5809459" y="438308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5733259" y="43949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>
              <a:off x="6333331" y="446960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6333331" y="521731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5400000">
              <a:off x="5959477" y="484346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5400000">
              <a:off x="6341271" y="485457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5400000">
              <a:off x="6036471" y="485457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5400000">
              <a:off x="6111083" y="484266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6265071" y="484266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 rot="5400000">
              <a:off x="6188871" y="485457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4202907" y="3021013"/>
              <a:ext cx="3016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5400000">
              <a:off x="4739483" y="3013867"/>
              <a:ext cx="3016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5761831" y="3670301"/>
              <a:ext cx="16002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flipV="1">
              <a:off x="4355307" y="5491955"/>
              <a:ext cx="2128836" cy="476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5400000">
              <a:off x="6347617" y="5357017"/>
              <a:ext cx="27622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 rot="5400000">
              <a:off x="3585373" y="4712493"/>
              <a:ext cx="15382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>
              <a:off x="4508501" y="43878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>
              <a:off x="4508501" y="49212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 rot="5400000">
              <a:off x="4242595" y="465534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rot="5400000">
              <a:off x="4338831" y="4652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 rot="5400000">
              <a:off x="4794443" y="4652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/>
            <p:cNvCxnSpPr/>
            <p:nvPr/>
          </p:nvCxnSpPr>
          <p:spPr>
            <a:xfrm rot="5400000">
              <a:off x="4491231" y="4656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/>
            <p:cNvCxnSpPr/>
            <p:nvPr/>
          </p:nvCxnSpPr>
          <p:spPr>
            <a:xfrm rot="5400000">
              <a:off x="4948431" y="4652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 rot="5400000">
              <a:off x="4643631" y="4656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 rot="16200000" flipH="1">
              <a:off x="4652961" y="4159249"/>
              <a:ext cx="47149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 rot="16200000" flipH="1">
              <a:off x="5170096" y="3206352"/>
              <a:ext cx="65324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 rot="5400000">
              <a:off x="5458619" y="3440113"/>
              <a:ext cx="11398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/>
            <p:cNvCxnSpPr/>
            <p:nvPr/>
          </p:nvCxnSpPr>
          <p:spPr>
            <a:xfrm rot="5400000">
              <a:off x="4525963" y="5206999"/>
              <a:ext cx="57626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5400000">
              <a:off x="4902596" y="4886716"/>
              <a:ext cx="118824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5658641" y="5126829"/>
              <a:ext cx="73819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8" name="Straight Connector 457"/>
            <p:cNvCxnSpPr/>
            <p:nvPr/>
          </p:nvCxnSpPr>
          <p:spPr>
            <a:xfrm>
              <a:off x="3366296" y="3624261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9" name="Straight Connector 458"/>
            <p:cNvCxnSpPr/>
            <p:nvPr/>
          </p:nvCxnSpPr>
          <p:spPr>
            <a:xfrm>
              <a:off x="3366296" y="437196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0" name="Straight Connector 459"/>
            <p:cNvCxnSpPr/>
            <p:nvPr/>
          </p:nvCxnSpPr>
          <p:spPr>
            <a:xfrm rot="5400000">
              <a:off x="2992442" y="399811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Straight Connector 460"/>
            <p:cNvCxnSpPr/>
            <p:nvPr/>
          </p:nvCxnSpPr>
          <p:spPr>
            <a:xfrm rot="5400000">
              <a:off x="3374236" y="400923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Straight Connector 461"/>
            <p:cNvCxnSpPr/>
            <p:nvPr/>
          </p:nvCxnSpPr>
          <p:spPr>
            <a:xfrm rot="5400000">
              <a:off x="3069436" y="400923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Straight Connector 462"/>
            <p:cNvCxnSpPr/>
            <p:nvPr/>
          </p:nvCxnSpPr>
          <p:spPr>
            <a:xfrm rot="5400000">
              <a:off x="3144048" y="399732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Straight Connector 463"/>
            <p:cNvCxnSpPr/>
            <p:nvPr/>
          </p:nvCxnSpPr>
          <p:spPr>
            <a:xfrm rot="5400000">
              <a:off x="3298036" y="399732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Straight Connector 464"/>
            <p:cNvCxnSpPr/>
            <p:nvPr/>
          </p:nvCxnSpPr>
          <p:spPr>
            <a:xfrm rot="5400000">
              <a:off x="3221836" y="400923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Straight Connector 466"/>
            <p:cNvCxnSpPr/>
            <p:nvPr/>
          </p:nvCxnSpPr>
          <p:spPr>
            <a:xfrm rot="5400000">
              <a:off x="954879" y="5181597"/>
              <a:ext cx="161925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8" name="Straight Connector 467"/>
            <p:cNvCxnSpPr/>
            <p:nvPr/>
          </p:nvCxnSpPr>
          <p:spPr>
            <a:xfrm>
              <a:off x="7176295" y="3761587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Straight Connector 468"/>
            <p:cNvCxnSpPr/>
            <p:nvPr/>
          </p:nvCxnSpPr>
          <p:spPr>
            <a:xfrm>
              <a:off x="6928453" y="42775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0" name="Straight Connector 469"/>
            <p:cNvCxnSpPr/>
            <p:nvPr/>
          </p:nvCxnSpPr>
          <p:spPr>
            <a:xfrm>
              <a:off x="6928453" y="48109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1" name="Straight Connector 470"/>
            <p:cNvCxnSpPr/>
            <p:nvPr/>
          </p:nvCxnSpPr>
          <p:spPr>
            <a:xfrm rot="5400000">
              <a:off x="6662547" y="45450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2" name="Straight Connector 471"/>
            <p:cNvCxnSpPr/>
            <p:nvPr/>
          </p:nvCxnSpPr>
          <p:spPr>
            <a:xfrm rot="5400000">
              <a:off x="6758783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3" name="Straight Connector 472"/>
            <p:cNvCxnSpPr/>
            <p:nvPr/>
          </p:nvCxnSpPr>
          <p:spPr>
            <a:xfrm rot="5400000">
              <a:off x="7214395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4" name="Straight Connector 473"/>
            <p:cNvCxnSpPr/>
            <p:nvPr/>
          </p:nvCxnSpPr>
          <p:spPr>
            <a:xfrm rot="5400000">
              <a:off x="6911183" y="454580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5" name="Straight Connector 474"/>
            <p:cNvCxnSpPr/>
            <p:nvPr/>
          </p:nvCxnSpPr>
          <p:spPr>
            <a:xfrm rot="5400000">
              <a:off x="7368383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6" name="Straight Connector 475"/>
            <p:cNvCxnSpPr/>
            <p:nvPr/>
          </p:nvCxnSpPr>
          <p:spPr>
            <a:xfrm rot="5400000">
              <a:off x="7063583" y="454580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7" name="Straight Connector 476"/>
            <p:cNvCxnSpPr/>
            <p:nvPr/>
          </p:nvCxnSpPr>
          <p:spPr>
            <a:xfrm>
              <a:off x="7795670" y="42743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8" name="Straight Connector 477"/>
            <p:cNvCxnSpPr/>
            <p:nvPr/>
          </p:nvCxnSpPr>
          <p:spPr>
            <a:xfrm>
              <a:off x="7795670" y="48077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9" name="Straight Connector 478"/>
            <p:cNvCxnSpPr/>
            <p:nvPr/>
          </p:nvCxnSpPr>
          <p:spPr>
            <a:xfrm rot="5400000">
              <a:off x="7529764" y="45418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0" name="Straight Connector 479"/>
            <p:cNvCxnSpPr/>
            <p:nvPr/>
          </p:nvCxnSpPr>
          <p:spPr>
            <a:xfrm rot="5400000">
              <a:off x="7626000" y="45394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1" name="Straight Connector 480"/>
            <p:cNvCxnSpPr/>
            <p:nvPr/>
          </p:nvCxnSpPr>
          <p:spPr>
            <a:xfrm rot="5400000">
              <a:off x="8081612" y="45394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Straight Connector 481"/>
            <p:cNvCxnSpPr/>
            <p:nvPr/>
          </p:nvCxnSpPr>
          <p:spPr>
            <a:xfrm rot="5400000">
              <a:off x="7778400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3" name="Straight Connector 482"/>
            <p:cNvCxnSpPr/>
            <p:nvPr/>
          </p:nvCxnSpPr>
          <p:spPr>
            <a:xfrm rot="5400000">
              <a:off x="8235600" y="45394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4" name="Straight Connector 483"/>
            <p:cNvCxnSpPr/>
            <p:nvPr/>
          </p:nvCxnSpPr>
          <p:spPr>
            <a:xfrm rot="5400000">
              <a:off x="7930800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5" name="Straight Connector 484"/>
            <p:cNvCxnSpPr/>
            <p:nvPr/>
          </p:nvCxnSpPr>
          <p:spPr>
            <a:xfrm>
              <a:off x="7177883" y="5276059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6" name="Straight Connector 485"/>
            <p:cNvCxnSpPr/>
            <p:nvPr/>
          </p:nvCxnSpPr>
          <p:spPr>
            <a:xfrm rot="5400000">
              <a:off x="6923093" y="4019553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7" name="Straight Connector 486"/>
            <p:cNvCxnSpPr/>
            <p:nvPr/>
          </p:nvCxnSpPr>
          <p:spPr>
            <a:xfrm rot="5400000">
              <a:off x="7940328" y="4002879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8" name="Straight Connector 487"/>
            <p:cNvCxnSpPr/>
            <p:nvPr/>
          </p:nvCxnSpPr>
          <p:spPr>
            <a:xfrm rot="5400000">
              <a:off x="6942137" y="5043489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9" name="Straight Connector 488"/>
            <p:cNvCxnSpPr/>
            <p:nvPr/>
          </p:nvCxnSpPr>
          <p:spPr>
            <a:xfrm rot="5400000">
              <a:off x="7964136" y="5045871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Straight Connector 489"/>
            <p:cNvCxnSpPr/>
            <p:nvPr/>
          </p:nvCxnSpPr>
          <p:spPr>
            <a:xfrm>
              <a:off x="9759155" y="354726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1" name="Straight Connector 490"/>
            <p:cNvCxnSpPr/>
            <p:nvPr/>
          </p:nvCxnSpPr>
          <p:spPr>
            <a:xfrm>
              <a:off x="9759155" y="429497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2" name="Straight Connector 491"/>
            <p:cNvCxnSpPr/>
            <p:nvPr/>
          </p:nvCxnSpPr>
          <p:spPr>
            <a:xfrm rot="5400000">
              <a:off x="9385301" y="392112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Straight Connector 492"/>
            <p:cNvCxnSpPr/>
            <p:nvPr/>
          </p:nvCxnSpPr>
          <p:spPr>
            <a:xfrm rot="5400000">
              <a:off x="9767095" y="393223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Straight Connector 493"/>
            <p:cNvCxnSpPr/>
            <p:nvPr/>
          </p:nvCxnSpPr>
          <p:spPr>
            <a:xfrm rot="5400000">
              <a:off x="9462295" y="393223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5" name="Straight Connector 494"/>
            <p:cNvCxnSpPr/>
            <p:nvPr/>
          </p:nvCxnSpPr>
          <p:spPr>
            <a:xfrm rot="5400000">
              <a:off x="9536907" y="392032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6" name="Straight Connector 495"/>
            <p:cNvCxnSpPr/>
            <p:nvPr/>
          </p:nvCxnSpPr>
          <p:spPr>
            <a:xfrm rot="5400000">
              <a:off x="9690895" y="392032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7" name="Straight Connector 496"/>
            <p:cNvCxnSpPr/>
            <p:nvPr/>
          </p:nvCxnSpPr>
          <p:spPr>
            <a:xfrm rot="5400000">
              <a:off x="9614695" y="393223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Straight Connector 497"/>
            <p:cNvCxnSpPr/>
            <p:nvPr/>
          </p:nvCxnSpPr>
          <p:spPr>
            <a:xfrm>
              <a:off x="9757567" y="4747411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Straight Connector 498"/>
            <p:cNvCxnSpPr/>
            <p:nvPr/>
          </p:nvCxnSpPr>
          <p:spPr>
            <a:xfrm>
              <a:off x="9757567" y="549511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0" name="Straight Connector 499"/>
            <p:cNvCxnSpPr/>
            <p:nvPr/>
          </p:nvCxnSpPr>
          <p:spPr>
            <a:xfrm rot="5400000">
              <a:off x="9383713" y="512126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Straight Connector 500"/>
            <p:cNvCxnSpPr/>
            <p:nvPr/>
          </p:nvCxnSpPr>
          <p:spPr>
            <a:xfrm rot="5400000">
              <a:off x="9765507" y="513238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Straight Connector 501"/>
            <p:cNvCxnSpPr/>
            <p:nvPr/>
          </p:nvCxnSpPr>
          <p:spPr>
            <a:xfrm rot="5400000">
              <a:off x="9460707" y="513238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3" name="Straight Connector 502"/>
            <p:cNvCxnSpPr/>
            <p:nvPr/>
          </p:nvCxnSpPr>
          <p:spPr>
            <a:xfrm rot="5400000">
              <a:off x="9535319" y="512047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Straight Connector 503"/>
            <p:cNvCxnSpPr/>
            <p:nvPr/>
          </p:nvCxnSpPr>
          <p:spPr>
            <a:xfrm rot="5400000">
              <a:off x="9689307" y="512047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Straight Connector 504"/>
            <p:cNvCxnSpPr/>
            <p:nvPr/>
          </p:nvCxnSpPr>
          <p:spPr>
            <a:xfrm rot="5400000">
              <a:off x="9613107" y="513238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Straight Connector 506"/>
            <p:cNvCxnSpPr/>
            <p:nvPr/>
          </p:nvCxnSpPr>
          <p:spPr>
            <a:xfrm rot="16200000" flipH="1">
              <a:off x="473077" y="3473449"/>
              <a:ext cx="142078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Straight Connector 508"/>
            <p:cNvCxnSpPr/>
            <p:nvPr/>
          </p:nvCxnSpPr>
          <p:spPr>
            <a:xfrm rot="16200000" flipH="1">
              <a:off x="107157" y="4525169"/>
              <a:ext cx="873918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Straight Connector 510"/>
            <p:cNvCxnSpPr/>
            <p:nvPr/>
          </p:nvCxnSpPr>
          <p:spPr>
            <a:xfrm rot="5400000">
              <a:off x="301230" y="5743972"/>
              <a:ext cx="49450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" name="Straight Connector 512"/>
            <p:cNvCxnSpPr/>
            <p:nvPr/>
          </p:nvCxnSpPr>
          <p:spPr>
            <a:xfrm rot="5400000">
              <a:off x="3483771" y="3516313"/>
              <a:ext cx="21589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Straight Connector 514"/>
            <p:cNvCxnSpPr/>
            <p:nvPr/>
          </p:nvCxnSpPr>
          <p:spPr>
            <a:xfrm rot="5400000">
              <a:off x="3181751" y="4802581"/>
              <a:ext cx="823908" cy="556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Straight Connector 516"/>
            <p:cNvCxnSpPr/>
            <p:nvPr/>
          </p:nvCxnSpPr>
          <p:spPr>
            <a:xfrm rot="5400000">
              <a:off x="3474243" y="5874543"/>
              <a:ext cx="23336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9" name="Straight Connector 518"/>
            <p:cNvCxnSpPr/>
            <p:nvPr/>
          </p:nvCxnSpPr>
          <p:spPr>
            <a:xfrm rot="5400000">
              <a:off x="4813493" y="5745163"/>
              <a:ext cx="4953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1" name="Straight Connector 520"/>
            <p:cNvCxnSpPr/>
            <p:nvPr/>
          </p:nvCxnSpPr>
          <p:spPr>
            <a:xfrm rot="5400000">
              <a:off x="7604520" y="3587358"/>
              <a:ext cx="35639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3" name="Straight Connector 522"/>
            <p:cNvCxnSpPr/>
            <p:nvPr/>
          </p:nvCxnSpPr>
          <p:spPr>
            <a:xfrm rot="5400000">
              <a:off x="7438882" y="5633642"/>
              <a:ext cx="71516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Straight Connector 524"/>
            <p:cNvCxnSpPr/>
            <p:nvPr/>
          </p:nvCxnSpPr>
          <p:spPr>
            <a:xfrm rot="5400000">
              <a:off x="9915525" y="3480595"/>
              <a:ext cx="149224" cy="794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Straight Connector 527"/>
            <p:cNvCxnSpPr/>
            <p:nvPr/>
          </p:nvCxnSpPr>
          <p:spPr>
            <a:xfrm rot="5400000">
              <a:off x="9691292" y="4527148"/>
              <a:ext cx="44052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 rot="5400000">
              <a:off x="9668266" y="5747142"/>
              <a:ext cx="484196" cy="397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Arrow Connector 535"/>
            <p:cNvCxnSpPr/>
            <p:nvPr/>
          </p:nvCxnSpPr>
          <p:spPr>
            <a:xfrm rot="16200000" flipH="1">
              <a:off x="4925221" y="2295524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Straight Arrow Connector 538"/>
            <p:cNvCxnSpPr/>
            <p:nvPr/>
          </p:nvCxnSpPr>
          <p:spPr>
            <a:xfrm rot="16200000" flipH="1">
              <a:off x="4922044" y="6181722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SMP Ideal: Coarse Grain!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543719" y="2486025"/>
            <a:ext cx="94488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43719" y="5991225"/>
            <a:ext cx="9368630" cy="238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54411" y="2676927"/>
            <a:ext cx="378618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1574405" y="2676927"/>
            <a:ext cx="378618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7594204" y="2676927"/>
            <a:ext cx="378618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4927204" y="2676927"/>
            <a:ext cx="37861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>
            <a:off x="9804004" y="2676927"/>
            <a:ext cx="37861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3403206" y="2676927"/>
            <a:ext cx="37861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95877" y="2867025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95877" y="3400425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29971" y="3134524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>
            <a:off x="126207" y="313214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581818" y="313214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278607" y="3135318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735807" y="313214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431007" y="3135318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193065" y="2863849"/>
            <a:ext cx="705042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193065" y="3397249"/>
            <a:ext cx="705042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2927159" y="3131348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3023395" y="3128966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>
            <a:off x="3479007" y="3128966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3175795" y="3132142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3632994" y="3128966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3328195" y="3132142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97466" y="3554413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97466" y="4087813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>
            <a:off x="31559" y="3821913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127795" y="381953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>
            <a:off x="583407" y="381953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280195" y="3822707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5400000">
            <a:off x="737395" y="381953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5400000">
            <a:off x="432595" y="3822707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384068" y="2870201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7384068" y="3403601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5400000">
            <a:off x="7118159" y="3137700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5400000">
            <a:off x="7214395" y="3135318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5400000">
            <a:off x="7670007" y="3135318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5400000">
            <a:off x="7366795" y="3138494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5400000">
            <a:off x="7823995" y="3135318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5400000">
            <a:off x="7519195" y="3138494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191479" y="5226048"/>
            <a:ext cx="705042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3191479" y="5759449"/>
            <a:ext cx="705042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5400000">
            <a:off x="2925571" y="5493549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3021808" y="5491167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5400000">
            <a:off x="3477419" y="5491167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5400000">
            <a:off x="3174207" y="5494343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5400000">
            <a:off x="3631407" y="5491167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5400000">
            <a:off x="3326607" y="5494343"/>
            <a:ext cx="531812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299053" y="4960143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99053" y="5493543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5400000">
            <a:off x="33147" y="5227643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129383" y="522526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rot="5400000">
            <a:off x="584994" y="522526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rot="5400000">
            <a:off x="281783" y="5228437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rot="5400000">
            <a:off x="738983" y="5225261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5400000">
            <a:off x="434183" y="5228437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9590692" y="2873377"/>
            <a:ext cx="705042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9590692" y="3406777"/>
            <a:ext cx="705042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9324783" y="3140876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rot="5400000">
            <a:off x="9421019" y="3138494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5400000">
            <a:off x="9876631" y="3138494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rot="5400000">
            <a:off x="9573419" y="3141670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5400000">
            <a:off x="10030619" y="3138494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5400000">
            <a:off x="9725819" y="3141670"/>
            <a:ext cx="531812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1403543" y="2876553"/>
            <a:ext cx="1019617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1155701" y="3392485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1155701" y="3925884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rot="5400000">
            <a:off x="889795" y="3659984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rot="5400000">
            <a:off x="986031" y="365760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rot="5400000">
            <a:off x="1441642" y="365760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rot="5400000">
            <a:off x="1138431" y="3660778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rot="5400000">
            <a:off x="1595631" y="365760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rot="5400000">
            <a:off x="1290831" y="3660778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2022920" y="3389309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2022920" y="3922708"/>
            <a:ext cx="70504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5400000">
            <a:off x="1757012" y="3656808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rot="5400000">
            <a:off x="1853249" y="3654426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rot="5400000">
            <a:off x="2308860" y="3654426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rot="5400000">
            <a:off x="2005648" y="365760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rot="5400000">
            <a:off x="2462848" y="3654426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5400000">
            <a:off x="2158048" y="3657602"/>
            <a:ext cx="531812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1405134" y="4391025"/>
            <a:ext cx="1019617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4352131" y="2870201"/>
            <a:ext cx="2211388" cy="10322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rot="5400000">
            <a:off x="1150342" y="3134524"/>
            <a:ext cx="509580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rot="5400000">
            <a:off x="2167576" y="3117850"/>
            <a:ext cx="509580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rot="5400000">
            <a:off x="1169385" y="4158461"/>
            <a:ext cx="468316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rot="5400000">
            <a:off x="2191384" y="4160843"/>
            <a:ext cx="468316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4201319" y="3171825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4201319" y="3919532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rot="5400000">
            <a:off x="3827465" y="354568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5400000">
            <a:off x="4209260" y="355680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>
            <a:off x="3904459" y="355680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>
            <a:off x="3979070" y="354489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5400000">
            <a:off x="4133059" y="354489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5400000">
            <a:off x="4056859" y="355680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4737101" y="3183735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4737101" y="3931442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5400000">
            <a:off x="4363247" y="355759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5400000">
            <a:off x="4745042" y="356871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rot="5400000">
            <a:off x="4440241" y="356871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rot="5400000">
            <a:off x="4514852" y="355680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rot="5400000">
            <a:off x="4668841" y="355680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5400000">
            <a:off x="4592641" y="3568711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>
            <a:off x="5345113" y="3533769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5345113" y="4281477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5400000">
            <a:off x="4971259" y="3907629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5400000">
            <a:off x="5353053" y="391874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rot="5400000">
            <a:off x="5048253" y="391874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rot="5400000">
            <a:off x="5122865" y="390683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rot="5400000">
            <a:off x="5276853" y="390683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rot="5400000">
            <a:off x="5200653" y="3918745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>
            <a:off x="5877719" y="4010025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>
            <a:off x="5877719" y="4757733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5503865" y="4383884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5885659" y="4395000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5580859" y="4395000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rot="5400000">
            <a:off x="5655471" y="4383090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rot="5400000">
            <a:off x="5809459" y="4383090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rot="5400000">
            <a:off x="5733259" y="4395000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333333" y="4469607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6333333" y="5217314"/>
            <a:ext cx="3810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rot="5400000">
            <a:off x="5959477" y="4843467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/>
          <p:cNvCxnSpPr/>
          <p:nvPr/>
        </p:nvCxnSpPr>
        <p:spPr>
          <a:xfrm rot="5400000">
            <a:off x="6341271" y="4854583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/>
          <p:nvPr/>
        </p:nvCxnSpPr>
        <p:spPr>
          <a:xfrm rot="5400000">
            <a:off x="6036471" y="4854583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/>
          <p:nvPr/>
        </p:nvCxnSpPr>
        <p:spPr>
          <a:xfrm rot="5400000">
            <a:off x="6111083" y="4842673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rot="5400000">
            <a:off x="6265071" y="4842673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 rot="5400000">
            <a:off x="6188872" y="4854583"/>
            <a:ext cx="74770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 rot="5400000">
            <a:off x="4202907" y="3021018"/>
            <a:ext cx="301624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rot="5400000">
            <a:off x="4739483" y="3013872"/>
            <a:ext cx="301624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 rot="5400000">
            <a:off x="5761833" y="3670306"/>
            <a:ext cx="1600200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 flipV="1">
            <a:off x="4355307" y="5491955"/>
            <a:ext cx="2128836" cy="476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rot="5400000">
            <a:off x="6347617" y="5357023"/>
            <a:ext cx="276228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rot="5400000">
            <a:off x="3585373" y="4712499"/>
            <a:ext cx="1538280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>
            <a:off x="4508503" y="4387849"/>
            <a:ext cx="705042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>
            <a:off x="4508503" y="4921249"/>
            <a:ext cx="705042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 rot="5400000">
            <a:off x="4242595" y="4655348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rot="5400000">
            <a:off x="4338831" y="4652966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rot="5400000">
            <a:off x="4794443" y="4652966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rot="5400000">
            <a:off x="4491231" y="4656142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rot="5400000">
            <a:off x="4948431" y="4652966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/>
          <p:nvPr/>
        </p:nvCxnSpPr>
        <p:spPr>
          <a:xfrm rot="5400000">
            <a:off x="4643631" y="4656142"/>
            <a:ext cx="53181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 rot="16200000" flipH="1">
            <a:off x="4652965" y="4159255"/>
            <a:ext cx="47149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 rot="16200000" flipH="1">
            <a:off x="5170096" y="3206358"/>
            <a:ext cx="653246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 rot="5400000">
            <a:off x="5458619" y="3440118"/>
            <a:ext cx="1139824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/>
          <p:cNvCxnSpPr/>
          <p:nvPr/>
        </p:nvCxnSpPr>
        <p:spPr>
          <a:xfrm rot="5400000">
            <a:off x="4525963" y="5207004"/>
            <a:ext cx="576264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/>
          <p:cNvCxnSpPr/>
          <p:nvPr/>
        </p:nvCxnSpPr>
        <p:spPr>
          <a:xfrm rot="5400000">
            <a:off x="4902599" y="4886721"/>
            <a:ext cx="1188246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 rot="5400000">
            <a:off x="5658641" y="5126834"/>
            <a:ext cx="738192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>
            <a:off x="3366296" y="3624262"/>
            <a:ext cx="381000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3366296" y="4371969"/>
            <a:ext cx="381000" cy="1588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 rot="5400000">
            <a:off x="2992442" y="3998120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rot="5400000">
            <a:off x="3374235" y="4009236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 rot="5400000">
            <a:off x="3069436" y="4009236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 rot="5400000">
            <a:off x="3144047" y="3997326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 rot="5400000">
            <a:off x="3298036" y="3997326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 rot="5400000">
            <a:off x="3221836" y="4009236"/>
            <a:ext cx="747708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 rot="5400000">
            <a:off x="954882" y="5181603"/>
            <a:ext cx="1619256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>
            <a:off x="7176296" y="3761587"/>
            <a:ext cx="1019617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/>
          <p:cNvCxnSpPr/>
          <p:nvPr/>
        </p:nvCxnSpPr>
        <p:spPr>
          <a:xfrm>
            <a:off x="6928453" y="4277520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/>
          <p:nvPr/>
        </p:nvCxnSpPr>
        <p:spPr>
          <a:xfrm>
            <a:off x="6928453" y="4810919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/>
          <p:cNvCxnSpPr/>
          <p:nvPr/>
        </p:nvCxnSpPr>
        <p:spPr>
          <a:xfrm rot="5400000">
            <a:off x="6662547" y="4545019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/>
          <p:nvPr/>
        </p:nvCxnSpPr>
        <p:spPr>
          <a:xfrm rot="5400000">
            <a:off x="6758783" y="4542637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/>
          <p:cNvCxnSpPr/>
          <p:nvPr/>
        </p:nvCxnSpPr>
        <p:spPr>
          <a:xfrm rot="5400000">
            <a:off x="7214395" y="4542637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/>
          <p:cNvCxnSpPr/>
          <p:nvPr/>
        </p:nvCxnSpPr>
        <p:spPr>
          <a:xfrm rot="5400000">
            <a:off x="6911182" y="4545813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/>
          <p:cNvCxnSpPr/>
          <p:nvPr/>
        </p:nvCxnSpPr>
        <p:spPr>
          <a:xfrm rot="5400000">
            <a:off x="7368384" y="4542637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/>
          <p:nvPr/>
        </p:nvCxnSpPr>
        <p:spPr>
          <a:xfrm rot="5400000">
            <a:off x="7063583" y="4545813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/>
          <p:nvPr/>
        </p:nvCxnSpPr>
        <p:spPr>
          <a:xfrm>
            <a:off x="7795674" y="4274344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>
            <a:off x="7795674" y="4807743"/>
            <a:ext cx="705042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/>
          <p:cNvCxnSpPr/>
          <p:nvPr/>
        </p:nvCxnSpPr>
        <p:spPr>
          <a:xfrm rot="5400000">
            <a:off x="7529764" y="4541843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 rot="5400000">
            <a:off x="7626000" y="4539461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/>
          <p:cNvCxnSpPr/>
          <p:nvPr/>
        </p:nvCxnSpPr>
        <p:spPr>
          <a:xfrm rot="5400000">
            <a:off x="8081612" y="4539461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/>
          <p:cNvCxnSpPr/>
          <p:nvPr/>
        </p:nvCxnSpPr>
        <p:spPr>
          <a:xfrm rot="5400000">
            <a:off x="7778400" y="4542637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/>
          <p:cNvCxnSpPr/>
          <p:nvPr/>
        </p:nvCxnSpPr>
        <p:spPr>
          <a:xfrm rot="5400000">
            <a:off x="8235600" y="4539461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/>
          <p:cNvCxnSpPr/>
          <p:nvPr/>
        </p:nvCxnSpPr>
        <p:spPr>
          <a:xfrm rot="5400000">
            <a:off x="7930799" y="4542637"/>
            <a:ext cx="531812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/>
          <p:cNvCxnSpPr/>
          <p:nvPr/>
        </p:nvCxnSpPr>
        <p:spPr>
          <a:xfrm>
            <a:off x="7177883" y="5276059"/>
            <a:ext cx="1019617" cy="1588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/>
          <p:cNvCxnSpPr/>
          <p:nvPr/>
        </p:nvCxnSpPr>
        <p:spPr>
          <a:xfrm rot="5400000">
            <a:off x="6923093" y="4019558"/>
            <a:ext cx="509580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/>
          <p:cNvCxnSpPr/>
          <p:nvPr/>
        </p:nvCxnSpPr>
        <p:spPr>
          <a:xfrm rot="5400000">
            <a:off x="7940328" y="4002884"/>
            <a:ext cx="509580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/>
          <p:cNvCxnSpPr/>
          <p:nvPr/>
        </p:nvCxnSpPr>
        <p:spPr>
          <a:xfrm rot="5400000">
            <a:off x="6942139" y="5043494"/>
            <a:ext cx="468316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/>
          <p:cNvCxnSpPr/>
          <p:nvPr/>
        </p:nvCxnSpPr>
        <p:spPr>
          <a:xfrm rot="5400000">
            <a:off x="7964136" y="5045876"/>
            <a:ext cx="468316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/>
          <p:cNvCxnSpPr/>
          <p:nvPr/>
        </p:nvCxnSpPr>
        <p:spPr>
          <a:xfrm>
            <a:off x="9759156" y="3547267"/>
            <a:ext cx="381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/>
          <p:cNvCxnSpPr/>
          <p:nvPr/>
        </p:nvCxnSpPr>
        <p:spPr>
          <a:xfrm>
            <a:off x="9759156" y="4294975"/>
            <a:ext cx="381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 rot="5400000">
            <a:off x="9385301" y="392112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/>
          <p:cNvCxnSpPr/>
          <p:nvPr/>
        </p:nvCxnSpPr>
        <p:spPr>
          <a:xfrm rot="5400000">
            <a:off x="9767095" y="3932243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 rot="5400000">
            <a:off x="9462295" y="3932243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/>
          <p:cNvCxnSpPr/>
          <p:nvPr/>
        </p:nvCxnSpPr>
        <p:spPr>
          <a:xfrm rot="5400000">
            <a:off x="9536907" y="3920333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/>
          <p:cNvCxnSpPr/>
          <p:nvPr/>
        </p:nvCxnSpPr>
        <p:spPr>
          <a:xfrm rot="5400000">
            <a:off x="9690896" y="3920333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/>
          <p:cNvCxnSpPr/>
          <p:nvPr/>
        </p:nvCxnSpPr>
        <p:spPr>
          <a:xfrm rot="5400000">
            <a:off x="9614695" y="3932243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/>
          <p:nvPr/>
        </p:nvCxnSpPr>
        <p:spPr>
          <a:xfrm>
            <a:off x="9757571" y="4747411"/>
            <a:ext cx="381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/>
          <p:cNvCxnSpPr/>
          <p:nvPr/>
        </p:nvCxnSpPr>
        <p:spPr>
          <a:xfrm>
            <a:off x="9757571" y="5495119"/>
            <a:ext cx="381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/>
          <p:cNvCxnSpPr/>
          <p:nvPr/>
        </p:nvCxnSpPr>
        <p:spPr>
          <a:xfrm rot="5400000">
            <a:off x="9383713" y="5121271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/>
          <p:cNvCxnSpPr/>
          <p:nvPr/>
        </p:nvCxnSpPr>
        <p:spPr>
          <a:xfrm rot="5400000">
            <a:off x="9765507" y="513238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/>
          <p:cNvCxnSpPr/>
          <p:nvPr/>
        </p:nvCxnSpPr>
        <p:spPr>
          <a:xfrm rot="5400000">
            <a:off x="9460706" y="513238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/>
          <p:cNvCxnSpPr/>
          <p:nvPr/>
        </p:nvCxnSpPr>
        <p:spPr>
          <a:xfrm rot="5400000">
            <a:off x="9535319" y="512047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/>
          <p:cNvCxnSpPr/>
          <p:nvPr/>
        </p:nvCxnSpPr>
        <p:spPr>
          <a:xfrm rot="5400000">
            <a:off x="9689307" y="512047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/>
          <p:nvPr/>
        </p:nvCxnSpPr>
        <p:spPr>
          <a:xfrm rot="5400000">
            <a:off x="9613107" y="5132387"/>
            <a:ext cx="747708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/>
          <p:cNvCxnSpPr/>
          <p:nvPr/>
        </p:nvCxnSpPr>
        <p:spPr>
          <a:xfrm rot="16200000" flipH="1">
            <a:off x="473078" y="3473449"/>
            <a:ext cx="142077" cy="238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/>
          <p:cNvCxnSpPr/>
          <p:nvPr/>
        </p:nvCxnSpPr>
        <p:spPr>
          <a:xfrm rot="16200000" flipH="1">
            <a:off x="107157" y="4525169"/>
            <a:ext cx="873918" cy="238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/>
          <p:cNvCxnSpPr/>
          <p:nvPr/>
        </p:nvCxnSpPr>
        <p:spPr>
          <a:xfrm rot="5400000">
            <a:off x="301236" y="5743977"/>
            <a:ext cx="494507" cy="15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/>
          <p:cNvCxnSpPr/>
          <p:nvPr/>
        </p:nvCxnSpPr>
        <p:spPr>
          <a:xfrm rot="5400000">
            <a:off x="3483771" y="3516319"/>
            <a:ext cx="215896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/>
          <p:cNvCxnSpPr/>
          <p:nvPr/>
        </p:nvCxnSpPr>
        <p:spPr>
          <a:xfrm rot="5400000">
            <a:off x="3181751" y="4802587"/>
            <a:ext cx="823908" cy="5561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 rot="5400000">
            <a:off x="3474243" y="5874549"/>
            <a:ext cx="233364" cy="1589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 rot="5400000">
            <a:off x="4813499" y="5745168"/>
            <a:ext cx="495301" cy="1589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 rot="5400000">
            <a:off x="7604520" y="3587363"/>
            <a:ext cx="356398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Connector 222"/>
          <p:cNvCxnSpPr/>
          <p:nvPr/>
        </p:nvCxnSpPr>
        <p:spPr>
          <a:xfrm rot="5400000">
            <a:off x="7438883" y="5633648"/>
            <a:ext cx="715166" cy="1589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Connector 223"/>
          <p:cNvCxnSpPr/>
          <p:nvPr/>
        </p:nvCxnSpPr>
        <p:spPr>
          <a:xfrm rot="5400000">
            <a:off x="9915528" y="3480596"/>
            <a:ext cx="149223" cy="794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Connector 224"/>
          <p:cNvCxnSpPr/>
          <p:nvPr/>
        </p:nvCxnSpPr>
        <p:spPr>
          <a:xfrm rot="5400000">
            <a:off x="9691292" y="4527154"/>
            <a:ext cx="440526" cy="15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/>
          <p:cNvCxnSpPr/>
          <p:nvPr/>
        </p:nvCxnSpPr>
        <p:spPr>
          <a:xfrm rot="5400000">
            <a:off x="9668267" y="5747142"/>
            <a:ext cx="484196" cy="397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Arrow Connector 226"/>
          <p:cNvCxnSpPr/>
          <p:nvPr/>
        </p:nvCxnSpPr>
        <p:spPr>
          <a:xfrm rot="16200000" flipH="1">
            <a:off x="4925222" y="2295524"/>
            <a:ext cx="384172" cy="31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/>
          <p:cNvCxnSpPr/>
          <p:nvPr/>
        </p:nvCxnSpPr>
        <p:spPr>
          <a:xfrm rot="16200000" flipH="1">
            <a:off x="4922045" y="6181724"/>
            <a:ext cx="384172" cy="31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SMP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2" y="2714625"/>
            <a:ext cx="6904669" cy="3262363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program transformation: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data-independent operations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data-dependent operations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nested operations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sequential execution of: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small index spaces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inner operations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Some SMP Results: Shockwave Simulations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7" name="Picture 6" descr="graphcolor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2423167" y="1917700"/>
            <a:ext cx="7401719" cy="5230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Further Surprises...</a:t>
            </a:r>
            <a:br>
              <a:rPr lang="en-US" dirty="0" smtClean="0"/>
            </a:br>
            <a:r>
              <a:rPr lang="en-US" dirty="0" smtClean="0"/>
              <a:t>          ... From Your Memory System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86719" y="2714626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877719" y="2714626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096919" y="2714626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2905918" y="2714626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686719" y="3400425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905918" y="3400425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7096919" y="3400425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5877719" y="3400425"/>
            <a:ext cx="9144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Core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1534319" y="2562225"/>
            <a:ext cx="2438400" cy="2362200"/>
          </a:xfrm>
          <a:prstGeom prst="rect">
            <a:avLst/>
          </a:prstGeom>
          <a:solidFill>
            <a:srgbClr val="3366FF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725319" y="2562225"/>
            <a:ext cx="2438400" cy="2362200"/>
          </a:xfrm>
          <a:prstGeom prst="rect">
            <a:avLst/>
          </a:prstGeom>
          <a:solidFill>
            <a:srgbClr val="3366FF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686720" y="4086225"/>
            <a:ext cx="2133600" cy="6096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Cache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77719" y="4086225"/>
            <a:ext cx="2133600" cy="6096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Cache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24" name="Straight Connector 23"/>
          <p:cNvCxnSpPr>
            <a:stCxn id="21" idx="3"/>
            <a:endCxn id="22" idx="1"/>
          </p:cNvCxnSpPr>
          <p:nvPr/>
        </p:nvCxnSpPr>
        <p:spPr>
          <a:xfrm>
            <a:off x="3820319" y="4391025"/>
            <a:ext cx="2057400" cy="1588"/>
          </a:xfrm>
          <a:prstGeom prst="line">
            <a:avLst/>
          </a:prstGeom>
          <a:ln w="508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1534319" y="5686425"/>
            <a:ext cx="6629400" cy="770795"/>
          </a:xfrm>
          <a:prstGeom prst="rect">
            <a:avLst/>
          </a:prstGeom>
          <a:solidFill>
            <a:srgbClr val="C5DF9F"/>
          </a:solidFill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Main Memory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5400000">
            <a:off x="2334419" y="4962530"/>
            <a:ext cx="533400" cy="1589"/>
          </a:xfrm>
          <a:prstGeom prst="line">
            <a:avLst/>
          </a:prstGeom>
          <a:ln w="508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6829425" y="4962530"/>
            <a:ext cx="533400" cy="1589"/>
          </a:xfrm>
          <a:prstGeom prst="line">
            <a:avLst/>
          </a:prstGeom>
          <a:ln w="508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600325" y="5230018"/>
            <a:ext cx="4495006" cy="1588"/>
          </a:xfrm>
          <a:prstGeom prst="line">
            <a:avLst/>
          </a:prstGeom>
          <a:ln w="508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25" idx="0"/>
          </p:cNvCxnSpPr>
          <p:nvPr/>
        </p:nvCxnSpPr>
        <p:spPr>
          <a:xfrm rot="5400000">
            <a:off x="4621610" y="5459022"/>
            <a:ext cx="454818" cy="1589"/>
          </a:xfrm>
          <a:prstGeom prst="line">
            <a:avLst/>
          </a:prstGeom>
          <a:ln w="508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SMP Memory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2" y="3019429"/>
            <a:ext cx="6366060" cy="3262363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program transformation: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context-specific storage techniques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extended memory re-use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localisation of computations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runtime system: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</a:t>
            </a:r>
            <a:r>
              <a:rPr lang="en-GB" sz="2900" cap="small" dirty="0" err="1" smtClean="0"/>
              <a:t>SaC</a:t>
            </a:r>
            <a:r>
              <a:rPr lang="en-GB" sz="2900" dirty="0" smtClean="0"/>
              <a:t>-specific heap manager</a:t>
            </a:r>
          </a:p>
          <a:p>
            <a:pPr lvl="1">
              <a:buFont typeface="Wingdings" charset="2"/>
              <a:buChar char="Ø"/>
            </a:pPr>
            <a:endParaRPr lang="en-GB" sz="2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88" tIns="47894" rIns="95788" bIns="47894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Impact of Caches –</a:t>
            </a:r>
            <a:br>
              <a:rPr lang="en-US" dirty="0" smtClean="0"/>
            </a:br>
            <a:r>
              <a:rPr lang="en-US" dirty="0" smtClean="0"/>
              <a:t>Column-wise operations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pic>
        <p:nvPicPr>
          <p:cNvPr id="8" name="Picture 7" descr="naive_vs_canonical_4_stripes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3244835" y="2409825"/>
            <a:ext cx="6756400" cy="41905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19920" y="2638426"/>
            <a:ext cx="304800" cy="3048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88" tIns="47894" rIns="95788" bIns="47894"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52281" y="2562225"/>
            <a:ext cx="2301333" cy="419889"/>
          </a:xfrm>
          <a:prstGeom prst="rect">
            <a:avLst/>
          </a:prstGeom>
          <a:noFill/>
        </p:spPr>
        <p:txBody>
          <a:bodyPr wrap="none" lIns="95788" tIns="47894" rIns="95788" bIns="47894" rtlCol="0">
            <a:spAutoFit/>
          </a:bodyPr>
          <a:lstStyle/>
          <a:p>
            <a:r>
              <a:rPr lang="en-GB" dirty="0" smtClean="0"/>
              <a:t>sophisticated order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47482" y="3248026"/>
            <a:ext cx="304800" cy="304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88" tIns="47894" rIns="95788" bIns="47894"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153320" y="3137327"/>
            <a:ext cx="1441216" cy="419889"/>
          </a:xfrm>
          <a:prstGeom prst="rect">
            <a:avLst/>
          </a:prstGeom>
          <a:noFill/>
        </p:spPr>
        <p:txBody>
          <a:bodyPr wrap="none" lIns="95788" tIns="47894" rIns="95788" bIns="47894" rtlCol="0">
            <a:spAutoFit/>
          </a:bodyPr>
          <a:lstStyle/>
          <a:p>
            <a:r>
              <a:rPr lang="en-GB" dirty="0" smtClean="0"/>
              <a:t>naive order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88" tIns="47894" rIns="95788" bIns="47894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Impact of Caches –</a:t>
            </a:r>
            <a:br>
              <a:rPr lang="en-US" dirty="0" smtClean="0"/>
            </a:br>
            <a:r>
              <a:rPr lang="en-US" dirty="0" smtClean="0"/>
              <a:t>coarse to fine mapping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pic>
        <p:nvPicPr>
          <p:cNvPr id="7" name="Picture 6" descr="c2f_perf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1762918" y="2333624"/>
            <a:ext cx="6831583" cy="4122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8" y="276228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5788" tIns="47894" rIns="95788" bIns="47894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Lessons Learnt: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56426"/>
            <a:ext cx="2423160" cy="1106424"/>
          </a:xfrm>
          <a:prstGeom prst="rect">
            <a:avLst/>
          </a:prstGeom>
        </p:spPr>
      </p:pic>
      <p:sp>
        <p:nvSpPr>
          <p:cNvPr id="7" name="Plus 6"/>
          <p:cNvSpPr/>
          <p:nvPr/>
        </p:nvSpPr>
        <p:spPr>
          <a:xfrm>
            <a:off x="2258219" y="3248025"/>
            <a:ext cx="685800" cy="609600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286919" y="2409826"/>
            <a:ext cx="4114800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concurrency</a:t>
            </a:r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3286919" y="3171825"/>
            <a:ext cx="4114800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extensive program analyses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3286919" y="3933825"/>
            <a:ext cx="4114800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extensive program transformations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3286919" y="4695825"/>
            <a:ext cx="4114800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smart memory management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3286919" y="5846826"/>
            <a:ext cx="4114800" cy="609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effective parallelism</a:t>
            </a:r>
            <a:endParaRPr lang="en-GB" dirty="0"/>
          </a:p>
        </p:txBody>
      </p:sp>
      <p:sp>
        <p:nvSpPr>
          <p:cNvPr id="14" name="Plus 13"/>
          <p:cNvSpPr/>
          <p:nvPr/>
        </p:nvSpPr>
        <p:spPr>
          <a:xfrm>
            <a:off x="2258219" y="3933825"/>
            <a:ext cx="685800" cy="609600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lus 14"/>
          <p:cNvSpPr/>
          <p:nvPr/>
        </p:nvSpPr>
        <p:spPr>
          <a:xfrm>
            <a:off x="2258219" y="4695825"/>
            <a:ext cx="685800" cy="609600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Equal 15"/>
          <p:cNvSpPr/>
          <p:nvPr/>
        </p:nvSpPr>
        <p:spPr>
          <a:xfrm>
            <a:off x="2258219" y="5846826"/>
            <a:ext cx="685800" cy="609600"/>
          </a:xfrm>
          <a:prstGeom prst="mathEqual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GPGPU – Example Architecture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5177" y="2359820"/>
            <a:ext cx="3615303" cy="3071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4582320" y="4810125"/>
            <a:ext cx="993774" cy="990600"/>
          </a:xfrm>
          <a:prstGeom prst="rect">
            <a:avLst/>
          </a:prstGeom>
          <a:solidFill>
            <a:srgbClr val="3333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lIns="91371" tIns="45686" rIns="91371" bIns="45686">
            <a:prstTxWarp prst="textNoShape">
              <a:avLst/>
            </a:prstTxWarp>
          </a:bodyPr>
          <a:lstStyle/>
          <a:p>
            <a:r>
              <a:rPr lang="en-GB" dirty="0"/>
              <a:t>Host</a:t>
            </a:r>
          </a:p>
          <a:p>
            <a:r>
              <a:rPr lang="en-GB" dirty="0"/>
              <a:t>CPU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295877" y="3895733"/>
            <a:ext cx="3067242" cy="190499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1" tIns="45686" rIns="91371" bIns="45686">
            <a:prstTxWarp prst="textNoShape">
              <a:avLst/>
            </a:prstTxWarp>
          </a:bodyPr>
          <a:lstStyle/>
          <a:p>
            <a:pPr>
              <a:defRPr/>
            </a:pPr>
            <a:r>
              <a:rPr lang="en-GB" dirty="0">
                <a:solidFill>
                  <a:srgbClr val="FFFFFF"/>
                </a:solidFill>
              </a:rPr>
              <a:t>main memory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9" name="Left-Right Arrow 9"/>
          <p:cNvSpPr>
            <a:spLocks noChangeArrowheads="1"/>
          </p:cNvSpPr>
          <p:nvPr/>
        </p:nvSpPr>
        <p:spPr bwMode="auto">
          <a:xfrm rot="10800000">
            <a:off x="3515517" y="5203033"/>
            <a:ext cx="835025" cy="228600"/>
          </a:xfrm>
          <a:prstGeom prst="leftRightArrow">
            <a:avLst>
              <a:gd name="adj1" fmla="val 20407"/>
              <a:gd name="adj2" fmla="val 32993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lIns="91371" tIns="45686" rIns="91371" bIns="45686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Left-Right Arrow 9"/>
          <p:cNvSpPr>
            <a:spLocks noChangeArrowheads="1"/>
          </p:cNvSpPr>
          <p:nvPr/>
        </p:nvSpPr>
        <p:spPr bwMode="auto">
          <a:xfrm rot="10800000">
            <a:off x="5801518" y="5203033"/>
            <a:ext cx="835025" cy="228600"/>
          </a:xfrm>
          <a:prstGeom prst="leftRightArrow">
            <a:avLst>
              <a:gd name="adj1" fmla="val 20407"/>
              <a:gd name="adj2" fmla="val 32993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lIns="91371" tIns="45686" rIns="91371" bIns="45686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Multi-Threaded Execution on </a:t>
            </a:r>
            <a:r>
              <a:rPr lang="en-US" dirty="0" err="1" smtClean="0"/>
              <a:t>GPGPUs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72320" y="5381625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381923" y="5381625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91519" y="5381625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01122" y="5381625"/>
            <a:ext cx="533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10719" y="5381625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820320" y="2409830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72320" y="2409830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381923" y="2409830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991519" y="2409830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01122" y="2409830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2320" y="2943227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381923" y="2943227"/>
            <a:ext cx="533400" cy="457200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991519" y="2943227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01122" y="2943227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20320" y="2943227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8" name="Right Triangle 27"/>
          <p:cNvSpPr/>
          <p:nvPr/>
        </p:nvSpPr>
        <p:spPr>
          <a:xfrm>
            <a:off x="3210719" y="2943227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 rot="10800000">
            <a:off x="3210719" y="2943227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0" name="Right Triangle 29"/>
          <p:cNvSpPr/>
          <p:nvPr/>
        </p:nvSpPr>
        <p:spPr>
          <a:xfrm rot="10800000">
            <a:off x="3210718" y="2409830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1" name="Right Triangle 30"/>
          <p:cNvSpPr/>
          <p:nvPr/>
        </p:nvSpPr>
        <p:spPr>
          <a:xfrm>
            <a:off x="3210719" y="2409830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381919" y="4010025"/>
            <a:ext cx="2438400" cy="7620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data parallel operation</a:t>
            </a:r>
            <a:endParaRPr lang="en-GB" dirty="0"/>
          </a:p>
        </p:txBody>
      </p:sp>
      <p:sp>
        <p:nvSpPr>
          <p:cNvPr id="33" name="Down Arrow 32"/>
          <p:cNvSpPr/>
          <p:nvPr/>
        </p:nvSpPr>
        <p:spPr>
          <a:xfrm>
            <a:off x="2296322" y="3476625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4" name="Down Arrow 33"/>
          <p:cNvSpPr/>
          <p:nvPr/>
        </p:nvSpPr>
        <p:spPr>
          <a:xfrm>
            <a:off x="2345087" y="4848226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/>
          <p:cNvCxnSpPr/>
          <p:nvPr/>
        </p:nvCxnSpPr>
        <p:spPr>
          <a:xfrm rot="16200000" flipH="1">
            <a:off x="6527404" y="2295127"/>
            <a:ext cx="227812" cy="15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43692" y="3476625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638925" y="5381626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5691201" y="4429125"/>
            <a:ext cx="1904999" cy="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5400000">
            <a:off x="6183315" y="6523038"/>
            <a:ext cx="914400" cy="31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5400000">
            <a:off x="6413511" y="4391825"/>
            <a:ext cx="1827213" cy="1589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16200000" flipH="1">
            <a:off x="7367593" y="4201325"/>
            <a:ext cx="1444623" cy="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16200000" flipH="1">
            <a:off x="7860905" y="4391429"/>
            <a:ext cx="1826418" cy="1589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5400000">
            <a:off x="8586800" y="4425159"/>
            <a:ext cx="1901825" cy="4767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Striped Right Arrow 49"/>
          <p:cNvSpPr/>
          <p:nvPr/>
        </p:nvSpPr>
        <p:spPr>
          <a:xfrm>
            <a:off x="5268119" y="2700914"/>
            <a:ext cx="4271969" cy="484632"/>
          </a:xfrm>
          <a:prstGeom prst="stripedRightArrow">
            <a:avLst>
              <a:gd name="adj1" fmla="val 44759"/>
              <a:gd name="adj2" fmla="val 5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54" name="Striped Right Arrow 53"/>
          <p:cNvSpPr/>
          <p:nvPr/>
        </p:nvSpPr>
        <p:spPr>
          <a:xfrm rot="10800000">
            <a:off x="5268119" y="5457825"/>
            <a:ext cx="4267200" cy="484632"/>
          </a:xfrm>
          <a:prstGeom prst="stripedRightArrow">
            <a:avLst>
              <a:gd name="adj1" fmla="val 44759"/>
              <a:gd name="adj2" fmla="val 5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295877" y="2320310"/>
            <a:ext cx="4743642" cy="124584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8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8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295877" y="5210586"/>
            <a:ext cx="4743642" cy="85684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8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8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GPGPU Ideal: Homogeneous Flat Coarse Grain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grpSp>
        <p:nvGrpSpPr>
          <p:cNvPr id="230" name="Group 229"/>
          <p:cNvGrpSpPr/>
          <p:nvPr/>
        </p:nvGrpSpPr>
        <p:grpSpPr>
          <a:xfrm>
            <a:off x="295083" y="2105033"/>
            <a:ext cx="9999854" cy="4270371"/>
            <a:chOff x="295083" y="2105026"/>
            <a:chExt cx="9999854" cy="4270371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543719" y="2486025"/>
              <a:ext cx="94488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543719" y="5991225"/>
              <a:ext cx="9368630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5400000">
              <a:off x="354410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>
              <a:off x="15744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>
              <a:off x="7594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5400000">
              <a:off x="4927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5400000">
              <a:off x="98040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>
              <a:off x="34032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95877" y="286702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295877" y="340042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29971" y="3134519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126207" y="3132137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581819" y="3132137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278607" y="3135313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5400000">
              <a:off x="735807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431007" y="3135313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193065" y="28638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193065" y="33972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2927159" y="31313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5400000">
              <a:off x="3023395" y="31289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>
              <a:off x="3479007" y="31289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3175795" y="31321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3632995" y="3128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3328195" y="31321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297465" y="355441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297465" y="408781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>
              <a:off x="31559" y="382190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>
              <a:off x="127795" y="381952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583407" y="381952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280195" y="382270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737395" y="381952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432595" y="382270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384065" y="287020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7384065" y="340360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5400000">
              <a:off x="7118159" y="3137695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7214395" y="3135313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7670007" y="3135313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7366795" y="3138489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7823995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7519195" y="3138489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3191477" y="52260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3191477" y="57594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>
              <a:off x="2925571" y="54935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3021807" y="54911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5400000">
              <a:off x="3477419" y="54911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3174207" y="54943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5400000">
              <a:off x="3631407" y="54911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3326607" y="54943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299053" y="49601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299053" y="54935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33147" y="522763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5400000">
              <a:off x="129383" y="522525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5400000">
              <a:off x="584995" y="522525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5400000">
              <a:off x="281783" y="522843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5400000">
              <a:off x="738983" y="52252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5400000">
              <a:off x="434183" y="522843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5400000">
              <a:off x="9324783" y="3140871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9421019" y="3138489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5400000">
              <a:off x="9876631" y="3138489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9573419" y="3141665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5400000">
              <a:off x="9725819" y="3141665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1403543" y="2876553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1155701" y="339248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1155701" y="3925885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889795" y="3659979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5400000">
              <a:off x="986031" y="3657597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1441643" y="3657597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1138431" y="3660773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5400000">
              <a:off x="1595631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5400000">
              <a:off x="1290831" y="3660773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2022918" y="338930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2022918" y="392270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5400000">
              <a:off x="1757012" y="365680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>
              <a:off x="1853248" y="365442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5400000">
              <a:off x="2308860" y="365442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rot="5400000">
              <a:off x="2005648" y="365759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rot="5400000">
              <a:off x="2462848" y="365442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rot="5400000">
              <a:off x="2158048" y="365759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1405131" y="4391025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352131" y="2870201"/>
              <a:ext cx="2211388" cy="1032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>
              <a:off x="1150341" y="3134519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rot="5400000">
              <a:off x="2167576" y="3117845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rot="5400000">
              <a:off x="1169385" y="4158455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rot="5400000">
              <a:off x="2191384" y="4160837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201319" y="317182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201319" y="391953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5400000">
              <a:off x="3827465" y="354567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 rot="5400000">
              <a:off x="4209259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 rot="5400000">
              <a:off x="3904459" y="355679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 rot="5400000">
              <a:off x="3979071" y="354488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 rot="5400000">
              <a:off x="4133059" y="354488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 rot="5400000">
              <a:off x="4056859" y="355679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737101" y="318373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4737101" y="393144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 rot="5400000">
              <a:off x="4363247" y="355758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 rot="5400000">
              <a:off x="4745041" y="356870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 rot="5400000">
              <a:off x="4440241" y="356870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 rot="5400000">
              <a:off x="4514853" y="355679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4668841" y="355679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5400000">
              <a:off x="4592641" y="356870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5345113" y="353376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5345113" y="428147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rot="5400000">
              <a:off x="4971259" y="3907623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rot="5400000">
              <a:off x="5353053" y="391873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rot="5400000">
              <a:off x="5048253" y="3918739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 rot="5400000">
              <a:off x="5122865" y="3906829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 rot="5400000">
              <a:off x="5276853" y="3906829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 rot="5400000">
              <a:off x="5200653" y="3918739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5877719" y="401002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5877719" y="4757733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5400000">
              <a:off x="5503865" y="438387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5400000">
              <a:off x="5885659" y="43949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5400000">
              <a:off x="5580859" y="439499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5400000">
              <a:off x="5655471" y="438308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5809459" y="438308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5733259" y="439499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>
              <a:off x="6333331" y="446960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6333331" y="521731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5400000">
              <a:off x="5959477" y="4843461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5400000">
              <a:off x="6341271" y="485457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5400000">
              <a:off x="6036471" y="4854577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rot="5400000">
              <a:off x="6111083" y="4842667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5400000">
              <a:off x="6265071" y="4842667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5400000">
              <a:off x="6188871" y="4854577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 rot="5400000">
              <a:off x="4202907" y="3021013"/>
              <a:ext cx="3016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rot="5400000">
              <a:off x="4739483" y="3013867"/>
              <a:ext cx="3016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 rot="5400000">
              <a:off x="5761831" y="3670301"/>
              <a:ext cx="16002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 flipV="1">
              <a:off x="4355307" y="5491955"/>
              <a:ext cx="2128836" cy="476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rot="5400000">
              <a:off x="6347617" y="5357017"/>
              <a:ext cx="27622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rot="5400000">
              <a:off x="3585373" y="4712493"/>
              <a:ext cx="15382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4508501" y="43878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4508501" y="492124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 rot="5400000">
              <a:off x="4242595" y="46553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rot="5400000">
              <a:off x="4338831" y="46529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 rot="5400000">
              <a:off x="4794443" y="46529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rot="5400000">
              <a:off x="4491231" y="46561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rot="5400000">
              <a:off x="4948431" y="4652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 rot="5400000">
              <a:off x="4643631" y="46561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rot="16200000" flipH="1">
              <a:off x="4652961" y="4159249"/>
              <a:ext cx="47149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 rot="16200000" flipH="1">
              <a:off x="5170096" y="3206352"/>
              <a:ext cx="65324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rot="5400000">
              <a:off x="5458619" y="3440113"/>
              <a:ext cx="113982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rot="5400000">
              <a:off x="4525963" y="5206999"/>
              <a:ext cx="57626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 rot="5400000">
              <a:off x="4902596" y="4886716"/>
              <a:ext cx="118824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5658641" y="5126829"/>
              <a:ext cx="73819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>
              <a:off x="3366296" y="3624261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>
              <a:off x="3366296" y="437196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5400000">
              <a:off x="2992442" y="3998115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3374236" y="400923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5400000">
              <a:off x="3069436" y="4009231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44048" y="3997321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5400000">
              <a:off x="3298036" y="3997321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3221836" y="4009231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5400000">
              <a:off x="954879" y="5181597"/>
              <a:ext cx="161925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>
              <a:off x="7176295" y="3761587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>
              <a:off x="6928453" y="42775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6928453" y="48109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6662547" y="454501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 rot="5400000">
              <a:off x="6758783" y="454263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rot="5400000">
              <a:off x="7214395" y="454263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6911183" y="454580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5400000">
              <a:off x="7368383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5400000">
              <a:off x="7063583" y="454580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7795670" y="42743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7795670" y="48077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5400000">
              <a:off x="7529764" y="454183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5400000">
              <a:off x="7626000" y="453945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5400000">
              <a:off x="8081612" y="453945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5400000">
              <a:off x="7778400" y="454263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5400000">
              <a:off x="8235600" y="45394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 rot="5400000">
              <a:off x="7930800" y="454263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7177883" y="5276059"/>
              <a:ext cx="1019617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rot="5400000">
              <a:off x="6923093" y="4019553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rot="5400000">
              <a:off x="7940328" y="4002879"/>
              <a:ext cx="50958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 rot="5400000">
              <a:off x="6942137" y="5043489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rot="5400000">
              <a:off x="7964136" y="5045871"/>
              <a:ext cx="46831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>
              <a:off x="9759155" y="354726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/>
            <p:cNvCxnSpPr/>
            <p:nvPr/>
          </p:nvCxnSpPr>
          <p:spPr>
            <a:xfrm>
              <a:off x="9759155" y="429497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/>
            <p:cNvCxnSpPr/>
            <p:nvPr/>
          </p:nvCxnSpPr>
          <p:spPr>
            <a:xfrm rot="5400000">
              <a:off x="9385301" y="3921121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 rot="5400000">
              <a:off x="9767095" y="393223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/>
            <p:nvPr/>
          </p:nvCxnSpPr>
          <p:spPr>
            <a:xfrm rot="5400000">
              <a:off x="9462295" y="3932237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 rot="5400000">
              <a:off x="9536907" y="3920327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 rot="5400000">
              <a:off x="9690895" y="3920327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 rot="5400000">
              <a:off x="9614695" y="3932237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/>
            <p:cNvCxnSpPr/>
            <p:nvPr/>
          </p:nvCxnSpPr>
          <p:spPr>
            <a:xfrm>
              <a:off x="9757567" y="4747411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>
              <a:off x="9757567" y="549511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/>
            <p:nvPr/>
          </p:nvCxnSpPr>
          <p:spPr>
            <a:xfrm rot="5400000">
              <a:off x="9383713" y="5121265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/>
            <p:cNvCxnSpPr/>
            <p:nvPr/>
          </p:nvCxnSpPr>
          <p:spPr>
            <a:xfrm rot="5400000">
              <a:off x="9765507" y="513238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5400000">
              <a:off x="9460707" y="5132381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5400000">
              <a:off x="9535319" y="5120471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5400000">
              <a:off x="9689307" y="5120471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9613107" y="5132381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16200000" flipH="1">
              <a:off x="473077" y="3473449"/>
              <a:ext cx="142078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107157" y="4525169"/>
              <a:ext cx="873918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301230" y="5743972"/>
              <a:ext cx="49450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5400000">
              <a:off x="3483771" y="3516313"/>
              <a:ext cx="21589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3181751" y="4802581"/>
              <a:ext cx="823908" cy="556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5400000">
              <a:off x="3474243" y="5874543"/>
              <a:ext cx="233364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5400000">
              <a:off x="4813493" y="5745163"/>
              <a:ext cx="4953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5400000">
              <a:off x="7604520" y="3587358"/>
              <a:ext cx="35639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5400000">
              <a:off x="7438882" y="5633642"/>
              <a:ext cx="71516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9915525" y="3480595"/>
              <a:ext cx="149224" cy="794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9691292" y="4527148"/>
              <a:ext cx="44052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9668266" y="5747142"/>
              <a:ext cx="484196" cy="397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Arrow Connector 224"/>
            <p:cNvCxnSpPr/>
            <p:nvPr/>
          </p:nvCxnSpPr>
          <p:spPr>
            <a:xfrm rot="16200000" flipH="1">
              <a:off x="4925221" y="2295524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Arrow Connector 225"/>
            <p:cNvCxnSpPr/>
            <p:nvPr/>
          </p:nvCxnSpPr>
          <p:spPr>
            <a:xfrm rot="16200000" flipH="1">
              <a:off x="4922044" y="6181722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9555858" y="286226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9589895" y="340995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5400000">
              <a:off x="9992612" y="310672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GPGPU Basic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2" y="2867025"/>
            <a:ext cx="6904669" cy="3262363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program transformation: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data-independent operations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data-dependent operations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fusion of nested operations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sequential execution of: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inner operations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too complex operations (</a:t>
            </a:r>
            <a:r>
              <a:rPr lang="en-GB" sz="2900" dirty="0" err="1" smtClean="0"/>
              <a:t>Ioops</a:t>
            </a:r>
            <a:r>
              <a:rPr lang="en-GB" sz="2900" dirty="0" smtClean="0"/>
              <a:t>/ funs)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First Performance Figures on </a:t>
            </a:r>
            <a:r>
              <a:rPr lang="en-US" dirty="0" err="1" smtClean="0"/>
              <a:t>GPGPUs</a:t>
            </a:r>
            <a:r>
              <a:rPr lang="en-US" dirty="0" smtClean="0"/>
              <a:t> ---</a:t>
            </a:r>
            <a:br>
              <a:rPr lang="en-US" dirty="0" smtClean="0"/>
            </a:br>
            <a:r>
              <a:rPr lang="en-US" dirty="0" smtClean="0"/>
              <a:t>the impact of synchronous memory transfers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81919" y="1917700"/>
            <a:ext cx="7850187" cy="4700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GPGPU Memory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2" y="3019430"/>
            <a:ext cx="5635091" cy="2369811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program transformation: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transfer minimisation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transfer reordering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redundant computations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transfer/ computation overlap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eedups_livermore_loops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10519" y="2028825"/>
            <a:ext cx="6934200" cy="490005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Impact of Redundant Memory Transfers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915319" y="6221413"/>
            <a:ext cx="6419373" cy="1588"/>
          </a:xfrm>
          <a:prstGeom prst="line">
            <a:avLst/>
          </a:prstGeom>
          <a:ln>
            <a:solidFill>
              <a:srgbClr val="F163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Lessons Learnt: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6788" y="2790827"/>
            <a:ext cx="6814547" cy="2323644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2900" dirty="0" smtClean="0"/>
              <a:t> can be extremely effective !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other concurrency selected !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memory transfers are crucial !</a:t>
            </a:r>
          </a:p>
          <a:p>
            <a:pPr>
              <a:buFont typeface="Wingdings" charset="2"/>
              <a:buChar char="Ø"/>
            </a:pPr>
            <a:endParaRPr lang="en-GB" sz="2900" dirty="0" smtClean="0"/>
          </a:p>
          <a:p>
            <a:pPr>
              <a:buFont typeface="Wingdings" charset="2"/>
              <a:buChar char="Ø"/>
            </a:pPr>
            <a:r>
              <a:rPr lang="en-GB" sz="2900" dirty="0" smtClean="0"/>
              <a:t> </a:t>
            </a:r>
            <a:r>
              <a:rPr lang="en-GB" sz="2900" dirty="0" smtClean="0">
                <a:solidFill>
                  <a:srgbClr val="FF0000"/>
                </a:solidFill>
              </a:rPr>
              <a:t>Hybrid SMP/GPGPU would be interesting!</a:t>
            </a:r>
            <a:endParaRPr lang="en-GB" sz="2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Microgrid</a:t>
            </a:r>
            <a:r>
              <a:rPr lang="en-US" dirty="0" smtClean="0"/>
              <a:t> Architecture 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2" name="Picture 11" descr="microgrid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2601119" y="2105029"/>
            <a:ext cx="5435759" cy="4596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Multi-Threaded Execution on the </a:t>
            </a:r>
            <a:r>
              <a:rPr lang="en-US" dirty="0" err="1" smtClean="0"/>
              <a:t>Microgrid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72320" y="5381625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381923" y="5381625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91519" y="5381625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01122" y="5381625"/>
            <a:ext cx="533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10719" y="5381625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820320" y="2409830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72320" y="2409830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381923" y="2409830"/>
            <a:ext cx="5334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991519" y="2409830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01122" y="2409830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2320" y="2943227"/>
            <a:ext cx="5334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381923" y="2943227"/>
            <a:ext cx="533400" cy="457200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991519" y="2943227"/>
            <a:ext cx="533400" cy="4572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01122" y="2943227"/>
            <a:ext cx="533400" cy="457200"/>
          </a:xfrm>
          <a:prstGeom prst="rect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20320" y="2943227"/>
            <a:ext cx="533400" cy="457200"/>
          </a:xfrm>
          <a:prstGeom prst="rect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8" name="Right Triangle 27"/>
          <p:cNvSpPr/>
          <p:nvPr/>
        </p:nvSpPr>
        <p:spPr>
          <a:xfrm>
            <a:off x="3210719" y="2943227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 rot="10800000">
            <a:off x="3210719" y="2943227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0" name="Right Triangle 29"/>
          <p:cNvSpPr/>
          <p:nvPr/>
        </p:nvSpPr>
        <p:spPr>
          <a:xfrm rot="10800000">
            <a:off x="3210718" y="2409830"/>
            <a:ext cx="533400" cy="457200"/>
          </a:xfrm>
          <a:prstGeom prst="rtTriangle">
            <a:avLst/>
          </a:prstGeom>
          <a:solidFill>
            <a:srgbClr val="F1636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1" name="Right Triangle 30"/>
          <p:cNvSpPr/>
          <p:nvPr/>
        </p:nvSpPr>
        <p:spPr>
          <a:xfrm>
            <a:off x="3210719" y="2409830"/>
            <a:ext cx="533400" cy="457200"/>
          </a:xfrm>
          <a:prstGeom prst="rtTriangle">
            <a:avLst/>
          </a:prstGeom>
          <a:solidFill>
            <a:srgbClr val="C5DF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381919" y="4010025"/>
            <a:ext cx="2438400" cy="7620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r>
              <a:rPr lang="en-GB" dirty="0" smtClean="0"/>
              <a:t>data parallel operation</a:t>
            </a:r>
            <a:endParaRPr lang="en-GB" dirty="0"/>
          </a:p>
        </p:txBody>
      </p:sp>
      <p:sp>
        <p:nvSpPr>
          <p:cNvPr id="33" name="Down Arrow 32"/>
          <p:cNvSpPr/>
          <p:nvPr/>
        </p:nvSpPr>
        <p:spPr>
          <a:xfrm>
            <a:off x="2296322" y="3476625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sp>
        <p:nvSpPr>
          <p:cNvPr id="34" name="Down Arrow 33"/>
          <p:cNvSpPr/>
          <p:nvPr/>
        </p:nvSpPr>
        <p:spPr>
          <a:xfrm>
            <a:off x="2345087" y="4848226"/>
            <a:ext cx="484632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/>
          <p:cNvCxnSpPr/>
          <p:nvPr/>
        </p:nvCxnSpPr>
        <p:spPr>
          <a:xfrm rot="5400000">
            <a:off x="6297223" y="2523734"/>
            <a:ext cx="685007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38925" y="2867025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638925" y="5610225"/>
            <a:ext cx="289639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16200000" flipH="1">
            <a:off x="5272097" y="4010031"/>
            <a:ext cx="2741613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16200000" flipH="1">
            <a:off x="7059616" y="3132929"/>
            <a:ext cx="533400" cy="1592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>
            <a:off x="7404105" y="3552827"/>
            <a:ext cx="1371602" cy="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16200000" flipH="1">
            <a:off x="8468519" y="3171825"/>
            <a:ext cx="609602" cy="2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6200000" flipH="1">
            <a:off x="8581230" y="3819532"/>
            <a:ext cx="1905002" cy="1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5400000">
            <a:off x="6479564" y="5775950"/>
            <a:ext cx="328815" cy="5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953619" y="3400427"/>
            <a:ext cx="745026" cy="444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952394" y="3933383"/>
            <a:ext cx="745026" cy="444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5400000">
            <a:off x="6687147" y="3666910"/>
            <a:ext cx="532954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5400000">
            <a:off x="6873815" y="3656488"/>
            <a:ext cx="511193" cy="408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rot="16200000" flipH="1">
            <a:off x="7123545" y="3603171"/>
            <a:ext cx="404157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rot="16200000" flipH="1">
            <a:off x="7246132" y="3656374"/>
            <a:ext cx="510970" cy="408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rot="5400000">
            <a:off x="7430772" y="3665846"/>
            <a:ext cx="532066" cy="1226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1" name="Group 60"/>
          <p:cNvGrpSpPr/>
          <p:nvPr/>
        </p:nvGrpSpPr>
        <p:grpSpPr>
          <a:xfrm>
            <a:off x="8400195" y="3476633"/>
            <a:ext cx="746253" cy="533399"/>
            <a:chOff x="4594882" y="5838825"/>
            <a:chExt cx="1014338" cy="915194"/>
          </a:xfrm>
        </p:grpSpPr>
        <p:cxnSp>
          <p:nvCxnSpPr>
            <p:cNvPr id="62" name="Straight Connector 61"/>
            <p:cNvCxnSpPr/>
            <p:nvPr/>
          </p:nvCxnSpPr>
          <p:spPr>
            <a:xfrm>
              <a:off x="4596549" y="5838825"/>
              <a:ext cx="1012671" cy="76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4594882" y="6753257"/>
              <a:ext cx="1012671" cy="76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rot="5400000">
              <a:off x="4139334" y="6296041"/>
              <a:ext cx="914431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 rot="5400000">
              <a:off x="4396947" y="6278237"/>
              <a:ext cx="877093" cy="555"/>
            </a:xfrm>
            <a:prstGeom prst="straightConnector1">
              <a:avLst/>
            </a:prstGeom>
            <a:ln>
              <a:solidFill>
                <a:srgbClr val="FF66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>
            <a:xfrm rot="16200000" flipH="1">
              <a:off x="4755469" y="6186690"/>
              <a:ext cx="693443" cy="0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/>
            <p:nvPr/>
          </p:nvCxnSpPr>
          <p:spPr>
            <a:xfrm rot="16200000" flipH="1">
              <a:off x="4903056" y="6278047"/>
              <a:ext cx="876711" cy="555"/>
            </a:xfrm>
            <a:prstGeom prst="straightConnector1">
              <a:avLst/>
            </a:prstGeom>
            <a:ln>
              <a:solidFill>
                <a:srgbClr val="C5DF9F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 rot="5400000">
              <a:off x="5150266" y="6294445"/>
              <a:ext cx="912907" cy="1667"/>
            </a:xfrm>
            <a:prstGeom prst="straightConnector1">
              <a:avLst/>
            </a:prstGeom>
            <a:ln w="25400" cap="flat" cmpd="sng" algn="ctr">
              <a:solidFill>
                <a:srgbClr val="F16369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" name="Straight Connector 69"/>
          <p:cNvCxnSpPr/>
          <p:nvPr/>
        </p:nvCxnSpPr>
        <p:spPr>
          <a:xfrm>
            <a:off x="9163420" y="4798235"/>
            <a:ext cx="745026" cy="444"/>
          </a:xfrm>
          <a:prstGeom prst="line">
            <a:avLst/>
          </a:prstGeom>
          <a:ln>
            <a:solidFill>
              <a:srgbClr val="F163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9162195" y="5331190"/>
            <a:ext cx="745026" cy="444"/>
          </a:xfrm>
          <a:prstGeom prst="line">
            <a:avLst/>
          </a:prstGeom>
          <a:ln>
            <a:solidFill>
              <a:srgbClr val="F163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rot="5400000">
            <a:off x="8896947" y="5064718"/>
            <a:ext cx="532954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rot="5400000">
            <a:off x="9083615" y="5054293"/>
            <a:ext cx="511193" cy="408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rot="16200000" flipH="1">
            <a:off x="9333345" y="5000980"/>
            <a:ext cx="404157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rot="16200000" flipH="1">
            <a:off x="9455932" y="5054186"/>
            <a:ext cx="510970" cy="408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rot="5400000">
            <a:off x="9640572" y="5063659"/>
            <a:ext cx="532066" cy="1226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7676693" y="4238628"/>
            <a:ext cx="9144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>
            <a:off x="7402107" y="4490487"/>
            <a:ext cx="549020" cy="405491"/>
            <a:chOff x="4594882" y="5838825"/>
            <a:chExt cx="1014338" cy="915194"/>
          </a:xfrm>
        </p:grpSpPr>
        <p:cxnSp>
          <p:nvCxnSpPr>
            <p:cNvPr id="79" name="Straight Connector 78"/>
            <p:cNvCxnSpPr/>
            <p:nvPr/>
          </p:nvCxnSpPr>
          <p:spPr>
            <a:xfrm>
              <a:off x="4596549" y="5838825"/>
              <a:ext cx="1012671" cy="76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4594882" y="6753257"/>
              <a:ext cx="1012671" cy="76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 rot="5400000">
              <a:off x="4139334" y="6296041"/>
              <a:ext cx="914431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 rot="5400000">
              <a:off x="4396947" y="6278237"/>
              <a:ext cx="877093" cy="555"/>
            </a:xfrm>
            <a:prstGeom prst="straightConnector1">
              <a:avLst/>
            </a:prstGeom>
            <a:ln>
              <a:solidFill>
                <a:srgbClr val="FF66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/>
            <p:cNvCxnSpPr/>
            <p:nvPr/>
          </p:nvCxnSpPr>
          <p:spPr>
            <a:xfrm rot="16200000" flipH="1">
              <a:off x="4755469" y="6186690"/>
              <a:ext cx="693443" cy="0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rot="16200000" flipH="1">
              <a:off x="4903056" y="6278047"/>
              <a:ext cx="876711" cy="555"/>
            </a:xfrm>
            <a:prstGeom prst="straightConnector1">
              <a:avLst/>
            </a:prstGeom>
            <a:ln>
              <a:solidFill>
                <a:srgbClr val="C5DF9F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/>
            <p:cNvCxnSpPr/>
            <p:nvPr/>
          </p:nvCxnSpPr>
          <p:spPr>
            <a:xfrm rot="5400000">
              <a:off x="5150266" y="6294445"/>
              <a:ext cx="912907" cy="1667"/>
            </a:xfrm>
            <a:prstGeom prst="straightConnector1">
              <a:avLst/>
            </a:prstGeom>
            <a:ln w="25400" cap="flat" cmpd="sng" algn="ctr">
              <a:solidFill>
                <a:srgbClr val="F16369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7" name="Straight Connector 86"/>
          <p:cNvCxnSpPr/>
          <p:nvPr/>
        </p:nvCxnSpPr>
        <p:spPr>
          <a:xfrm>
            <a:off x="8405092" y="4488973"/>
            <a:ext cx="372615" cy="337"/>
          </a:xfrm>
          <a:prstGeom prst="line">
            <a:avLst/>
          </a:prstGeom>
          <a:ln>
            <a:solidFill>
              <a:srgbClr val="93D9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8404478" y="4893463"/>
            <a:ext cx="372615" cy="337"/>
          </a:xfrm>
          <a:prstGeom prst="line">
            <a:avLst/>
          </a:prstGeom>
          <a:ln>
            <a:solidFill>
              <a:srgbClr val="93D9F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rot="5400000">
            <a:off x="8202848" y="4691214"/>
            <a:ext cx="40448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rot="5400000">
            <a:off x="8299027" y="4683365"/>
            <a:ext cx="387970" cy="205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16200000" flipH="1">
            <a:off x="8437776" y="4642843"/>
            <a:ext cx="306735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rot="16200000" flipH="1">
            <a:off x="8485266" y="4683280"/>
            <a:ext cx="387802" cy="205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rot="5400000">
            <a:off x="8574881" y="4690569"/>
            <a:ext cx="403812" cy="613"/>
          </a:xfrm>
          <a:prstGeom prst="straightConnector1">
            <a:avLst/>
          </a:prstGeom>
          <a:ln w="25400" cap="flat" cmpd="sng" algn="ctr">
            <a:solidFill>
              <a:srgbClr val="F16369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7677487" y="5203626"/>
            <a:ext cx="914400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 rot="5400000">
            <a:off x="7551528" y="4363805"/>
            <a:ext cx="250340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 rot="5400000">
            <a:off x="8466717" y="4364599"/>
            <a:ext cx="248752" cy="1589"/>
          </a:xfrm>
          <a:prstGeom prst="straightConnector1">
            <a:avLst/>
          </a:prstGeom>
          <a:ln>
            <a:solidFill>
              <a:srgbClr val="93D9F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rot="5400000">
            <a:off x="7520477" y="5049004"/>
            <a:ext cx="312432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 rot="5400000">
            <a:off x="8433288" y="5049798"/>
            <a:ext cx="314020" cy="1589"/>
          </a:xfrm>
          <a:prstGeom prst="straightConnector1">
            <a:avLst/>
          </a:prstGeom>
          <a:ln>
            <a:solidFill>
              <a:srgbClr val="93D9F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rot="5400000">
            <a:off x="6600431" y="4657333"/>
            <a:ext cx="1447007" cy="1589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 rot="16200000" flipH="1">
            <a:off x="8180908" y="4606824"/>
            <a:ext cx="1193600" cy="2"/>
          </a:xfrm>
          <a:prstGeom prst="straightConnector1">
            <a:avLst/>
          </a:prstGeom>
          <a:ln>
            <a:solidFill>
              <a:srgbClr val="C5DF9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 rot="5400000">
            <a:off x="7912213" y="5406925"/>
            <a:ext cx="355397" cy="1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MicroGrid</a:t>
            </a:r>
            <a:r>
              <a:rPr lang="en-US" dirty="0" smtClean="0"/>
              <a:t> Expected Ideal: Full Concurrency !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grpSp>
        <p:nvGrpSpPr>
          <p:cNvPr id="429" name="Group 428"/>
          <p:cNvGrpSpPr/>
          <p:nvPr/>
        </p:nvGrpSpPr>
        <p:grpSpPr>
          <a:xfrm>
            <a:off x="295083" y="2105033"/>
            <a:ext cx="9999854" cy="4270371"/>
            <a:chOff x="295083" y="2105026"/>
            <a:chExt cx="9999854" cy="4270371"/>
          </a:xfrm>
        </p:grpSpPr>
        <p:cxnSp>
          <p:nvCxnSpPr>
            <p:cNvPr id="221" name="Straight Connector 220"/>
            <p:cNvCxnSpPr/>
            <p:nvPr/>
          </p:nvCxnSpPr>
          <p:spPr>
            <a:xfrm>
              <a:off x="543719" y="2486025"/>
              <a:ext cx="94488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>
              <a:off x="543719" y="5991225"/>
              <a:ext cx="9368630" cy="23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354410" y="2676922"/>
              <a:ext cx="37861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574404" y="2676922"/>
              <a:ext cx="37861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7594204" y="2676922"/>
              <a:ext cx="37861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4927204" y="2676922"/>
              <a:ext cx="37861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5400000">
              <a:off x="9804004" y="2676922"/>
              <a:ext cx="37861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5400000">
              <a:off x="3403204" y="2676922"/>
              <a:ext cx="37861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295877" y="2867025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295877" y="3400425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rot="5400000">
              <a:off x="29971" y="3134519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 rot="5400000">
              <a:off x="126207" y="3132137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 rot="5400000">
              <a:off x="581819" y="3132137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 rot="5400000">
              <a:off x="278607" y="3135313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 rot="5400000">
              <a:off x="735807" y="313213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5400000">
              <a:off x="431007" y="3135313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>
              <a:off x="3193065" y="2863849"/>
              <a:ext cx="70504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3193065" y="3397249"/>
              <a:ext cx="70504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927159" y="31313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3023395" y="31289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5400000">
              <a:off x="3479007" y="31289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5400000">
              <a:off x="3175795" y="31321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3632995" y="3128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328195" y="31321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>
              <a:off x="297465" y="3554413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>
              <a:off x="297465" y="4087813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5400000">
              <a:off x="31559" y="382190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5400000">
              <a:off x="127795" y="381952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5400000">
              <a:off x="583407" y="381952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280195" y="382270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5400000">
              <a:off x="737395" y="381952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32595" y="382270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>
              <a:off x="7384065" y="2870201"/>
              <a:ext cx="70504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>
              <a:off x="7384065" y="3403601"/>
              <a:ext cx="70504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5400000">
              <a:off x="7118159" y="3137695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 rot="5400000">
              <a:off x="7214395" y="3135313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5400000">
              <a:off x="7670007" y="3135313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7366795" y="3138489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5400000">
              <a:off x="7823995" y="3135313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5400000">
              <a:off x="7519195" y="3138489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>
              <a:off x="3191477" y="5226049"/>
              <a:ext cx="70504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>
              <a:off x="3191477" y="5759449"/>
              <a:ext cx="70504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 rot="5400000">
              <a:off x="2925571" y="54935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5400000">
              <a:off x="3021807" y="54911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5400000">
              <a:off x="3477419" y="54911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3174207" y="54943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5400000">
              <a:off x="3631407" y="54911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3326607" y="54943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/>
            <p:cNvCxnSpPr/>
            <p:nvPr/>
          </p:nvCxnSpPr>
          <p:spPr>
            <a:xfrm>
              <a:off x="299053" y="4960143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>
              <a:off x="299053" y="5493543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5400000">
              <a:off x="33147" y="522763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/>
            <p:cNvCxnSpPr/>
            <p:nvPr/>
          </p:nvCxnSpPr>
          <p:spPr>
            <a:xfrm rot="5400000">
              <a:off x="129383" y="522525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/>
            <p:cNvCxnSpPr/>
            <p:nvPr/>
          </p:nvCxnSpPr>
          <p:spPr>
            <a:xfrm rot="5400000">
              <a:off x="584995" y="522525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/>
            <p:nvPr/>
          </p:nvCxnSpPr>
          <p:spPr>
            <a:xfrm rot="5400000">
              <a:off x="281783" y="522843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/>
            <p:cNvCxnSpPr/>
            <p:nvPr/>
          </p:nvCxnSpPr>
          <p:spPr>
            <a:xfrm rot="5400000">
              <a:off x="738983" y="52252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/>
            <p:cNvCxnSpPr/>
            <p:nvPr/>
          </p:nvCxnSpPr>
          <p:spPr>
            <a:xfrm rot="5400000">
              <a:off x="434183" y="522843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/>
            <p:nvPr/>
          </p:nvCxnSpPr>
          <p:spPr>
            <a:xfrm rot="5400000">
              <a:off x="9324783" y="3140871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9421019" y="3138489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/>
            <p:cNvCxnSpPr/>
            <p:nvPr/>
          </p:nvCxnSpPr>
          <p:spPr>
            <a:xfrm rot="5400000">
              <a:off x="9876631" y="3138489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/>
            <p:nvPr/>
          </p:nvCxnSpPr>
          <p:spPr>
            <a:xfrm rot="5400000">
              <a:off x="9573419" y="3141665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/>
            <p:cNvCxnSpPr/>
            <p:nvPr/>
          </p:nvCxnSpPr>
          <p:spPr>
            <a:xfrm rot="5400000">
              <a:off x="9725819" y="3141665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/>
            <p:nvPr/>
          </p:nvCxnSpPr>
          <p:spPr>
            <a:xfrm>
              <a:off x="1403543" y="2876553"/>
              <a:ext cx="1019617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>
              <a:off x="1155701" y="3392485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/>
            <p:cNvCxnSpPr/>
            <p:nvPr/>
          </p:nvCxnSpPr>
          <p:spPr>
            <a:xfrm>
              <a:off x="1155701" y="3925885"/>
              <a:ext cx="70504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/>
            <p:cNvCxnSpPr/>
            <p:nvPr/>
          </p:nvCxnSpPr>
          <p:spPr>
            <a:xfrm rot="5400000">
              <a:off x="889795" y="3659979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/>
            <p:cNvCxnSpPr/>
            <p:nvPr/>
          </p:nvCxnSpPr>
          <p:spPr>
            <a:xfrm rot="5400000">
              <a:off x="986031" y="3657597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/>
            <p:cNvCxnSpPr/>
            <p:nvPr/>
          </p:nvCxnSpPr>
          <p:spPr>
            <a:xfrm rot="5400000">
              <a:off x="1441643" y="3657597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/>
            <p:nvPr/>
          </p:nvCxnSpPr>
          <p:spPr>
            <a:xfrm rot="5400000">
              <a:off x="1138431" y="3660773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5400000">
              <a:off x="1595631" y="3657597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/>
            <p:cNvCxnSpPr/>
            <p:nvPr/>
          </p:nvCxnSpPr>
          <p:spPr>
            <a:xfrm rot="5400000">
              <a:off x="1290831" y="3660773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/>
            <p:cNvCxnSpPr/>
            <p:nvPr/>
          </p:nvCxnSpPr>
          <p:spPr>
            <a:xfrm>
              <a:off x="2022918" y="3389309"/>
              <a:ext cx="70504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>
              <a:off x="2022918" y="3922709"/>
              <a:ext cx="70504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/>
            <p:cNvCxnSpPr/>
            <p:nvPr/>
          </p:nvCxnSpPr>
          <p:spPr>
            <a:xfrm rot="5400000">
              <a:off x="1757012" y="365680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1853248" y="365442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/>
            <p:cNvCxnSpPr/>
            <p:nvPr/>
          </p:nvCxnSpPr>
          <p:spPr>
            <a:xfrm rot="5400000">
              <a:off x="2308860" y="365442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/>
            <p:cNvCxnSpPr/>
            <p:nvPr/>
          </p:nvCxnSpPr>
          <p:spPr>
            <a:xfrm rot="5400000">
              <a:off x="2005648" y="365759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/>
            <p:cNvCxnSpPr/>
            <p:nvPr/>
          </p:nvCxnSpPr>
          <p:spPr>
            <a:xfrm rot="5400000">
              <a:off x="2462848" y="365442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5400000">
              <a:off x="2158048" y="365759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>
              <a:off x="1405131" y="4391025"/>
              <a:ext cx="1019617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/>
            <p:cNvCxnSpPr/>
            <p:nvPr/>
          </p:nvCxnSpPr>
          <p:spPr>
            <a:xfrm>
              <a:off x="4352131" y="2870201"/>
              <a:ext cx="2211388" cy="10322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/>
            <p:cNvCxnSpPr/>
            <p:nvPr/>
          </p:nvCxnSpPr>
          <p:spPr>
            <a:xfrm rot="5400000">
              <a:off x="1150341" y="3134519"/>
              <a:ext cx="509580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2167576" y="3117845"/>
              <a:ext cx="509580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/>
            <p:cNvCxnSpPr/>
            <p:nvPr/>
          </p:nvCxnSpPr>
          <p:spPr>
            <a:xfrm rot="5400000">
              <a:off x="1169385" y="4158455"/>
              <a:ext cx="468316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/>
            <p:nvPr/>
          </p:nvCxnSpPr>
          <p:spPr>
            <a:xfrm rot="5400000">
              <a:off x="2191384" y="4160837"/>
              <a:ext cx="468316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/>
            <p:nvPr/>
          </p:nvCxnSpPr>
          <p:spPr>
            <a:xfrm>
              <a:off x="4201319" y="3171825"/>
              <a:ext cx="381000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>
              <a:off x="4201319" y="3919533"/>
              <a:ext cx="381000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5400000">
              <a:off x="3827465" y="354567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 rot="5400000">
              <a:off x="4209259" y="35567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/>
            <p:nvPr/>
          </p:nvCxnSpPr>
          <p:spPr>
            <a:xfrm rot="5400000">
              <a:off x="3904459" y="355679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/>
            <p:cNvCxnSpPr/>
            <p:nvPr/>
          </p:nvCxnSpPr>
          <p:spPr>
            <a:xfrm rot="5400000">
              <a:off x="3979071" y="354488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 rot="5400000">
              <a:off x="4133059" y="354488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 rot="5400000">
              <a:off x="4056859" y="355679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>
              <a:off x="4737101" y="3183735"/>
              <a:ext cx="381000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/>
            <p:cNvCxnSpPr/>
            <p:nvPr/>
          </p:nvCxnSpPr>
          <p:spPr>
            <a:xfrm>
              <a:off x="4737101" y="3931443"/>
              <a:ext cx="381000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/>
            <p:cNvCxnSpPr/>
            <p:nvPr/>
          </p:nvCxnSpPr>
          <p:spPr>
            <a:xfrm rot="5400000">
              <a:off x="4363247" y="355758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/>
            <p:cNvCxnSpPr/>
            <p:nvPr/>
          </p:nvCxnSpPr>
          <p:spPr>
            <a:xfrm rot="5400000">
              <a:off x="4745041" y="356870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/>
            <p:cNvCxnSpPr/>
            <p:nvPr/>
          </p:nvCxnSpPr>
          <p:spPr>
            <a:xfrm rot="5400000">
              <a:off x="4440241" y="356870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/>
            <p:cNvCxnSpPr/>
            <p:nvPr/>
          </p:nvCxnSpPr>
          <p:spPr>
            <a:xfrm rot="5400000">
              <a:off x="4514853" y="355679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/>
            <p:cNvCxnSpPr/>
            <p:nvPr/>
          </p:nvCxnSpPr>
          <p:spPr>
            <a:xfrm rot="5400000">
              <a:off x="4668841" y="355679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/>
            <p:cNvCxnSpPr/>
            <p:nvPr/>
          </p:nvCxnSpPr>
          <p:spPr>
            <a:xfrm rot="5400000">
              <a:off x="4592641" y="356870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/>
            <p:cNvCxnSpPr/>
            <p:nvPr/>
          </p:nvCxnSpPr>
          <p:spPr>
            <a:xfrm>
              <a:off x="5345113" y="3533769"/>
              <a:ext cx="381000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/>
            <p:cNvCxnSpPr/>
            <p:nvPr/>
          </p:nvCxnSpPr>
          <p:spPr>
            <a:xfrm>
              <a:off x="5345113" y="4281477"/>
              <a:ext cx="381000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/>
            <p:cNvCxnSpPr/>
            <p:nvPr/>
          </p:nvCxnSpPr>
          <p:spPr>
            <a:xfrm rot="5400000">
              <a:off x="4971259" y="3907623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/>
            <p:cNvCxnSpPr/>
            <p:nvPr/>
          </p:nvCxnSpPr>
          <p:spPr>
            <a:xfrm rot="5400000">
              <a:off x="5353053" y="3918739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/>
            <p:cNvCxnSpPr/>
            <p:nvPr/>
          </p:nvCxnSpPr>
          <p:spPr>
            <a:xfrm rot="5400000">
              <a:off x="5048253" y="3918739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/>
            <p:cNvCxnSpPr/>
            <p:nvPr/>
          </p:nvCxnSpPr>
          <p:spPr>
            <a:xfrm rot="5400000">
              <a:off x="5122865" y="3906829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/>
            <p:cNvCxnSpPr/>
            <p:nvPr/>
          </p:nvCxnSpPr>
          <p:spPr>
            <a:xfrm rot="5400000">
              <a:off x="5276853" y="3906829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/>
            <p:cNvCxnSpPr/>
            <p:nvPr/>
          </p:nvCxnSpPr>
          <p:spPr>
            <a:xfrm rot="5400000">
              <a:off x="5200653" y="3918739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Straight Connector 328"/>
            <p:cNvCxnSpPr/>
            <p:nvPr/>
          </p:nvCxnSpPr>
          <p:spPr>
            <a:xfrm>
              <a:off x="5877719" y="4010025"/>
              <a:ext cx="381000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Straight Connector 329"/>
            <p:cNvCxnSpPr/>
            <p:nvPr/>
          </p:nvCxnSpPr>
          <p:spPr>
            <a:xfrm>
              <a:off x="5877719" y="4757733"/>
              <a:ext cx="381000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/>
            <p:cNvCxnSpPr/>
            <p:nvPr/>
          </p:nvCxnSpPr>
          <p:spPr>
            <a:xfrm rot="5400000">
              <a:off x="5503865" y="4383879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/>
            <p:cNvCxnSpPr/>
            <p:nvPr/>
          </p:nvCxnSpPr>
          <p:spPr>
            <a:xfrm rot="5400000">
              <a:off x="5885659" y="4394995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/>
            <p:cNvCxnSpPr/>
            <p:nvPr/>
          </p:nvCxnSpPr>
          <p:spPr>
            <a:xfrm rot="5400000">
              <a:off x="5580859" y="4394995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/>
            <p:cNvCxnSpPr/>
            <p:nvPr/>
          </p:nvCxnSpPr>
          <p:spPr>
            <a:xfrm rot="5400000">
              <a:off x="5655471" y="4383085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/>
            <p:cNvCxnSpPr/>
            <p:nvPr/>
          </p:nvCxnSpPr>
          <p:spPr>
            <a:xfrm rot="5400000">
              <a:off x="5809459" y="4383085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/>
            <p:cNvCxnSpPr/>
            <p:nvPr/>
          </p:nvCxnSpPr>
          <p:spPr>
            <a:xfrm rot="5400000">
              <a:off x="5733259" y="4394995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/>
            <p:cNvCxnSpPr/>
            <p:nvPr/>
          </p:nvCxnSpPr>
          <p:spPr>
            <a:xfrm>
              <a:off x="6333331" y="4469607"/>
              <a:ext cx="381000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/>
            <p:cNvCxnSpPr/>
            <p:nvPr/>
          </p:nvCxnSpPr>
          <p:spPr>
            <a:xfrm>
              <a:off x="6333331" y="5217315"/>
              <a:ext cx="381000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/>
            <p:cNvCxnSpPr/>
            <p:nvPr/>
          </p:nvCxnSpPr>
          <p:spPr>
            <a:xfrm rot="5400000">
              <a:off x="5959477" y="4843461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/>
            <p:cNvCxnSpPr/>
            <p:nvPr/>
          </p:nvCxnSpPr>
          <p:spPr>
            <a:xfrm rot="5400000">
              <a:off x="6341271" y="485457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/>
            <p:cNvCxnSpPr/>
            <p:nvPr/>
          </p:nvCxnSpPr>
          <p:spPr>
            <a:xfrm rot="5400000">
              <a:off x="6036471" y="4854577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/>
            <p:cNvCxnSpPr/>
            <p:nvPr/>
          </p:nvCxnSpPr>
          <p:spPr>
            <a:xfrm rot="5400000">
              <a:off x="6111083" y="4842667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/>
            <p:cNvCxnSpPr/>
            <p:nvPr/>
          </p:nvCxnSpPr>
          <p:spPr>
            <a:xfrm rot="5400000">
              <a:off x="6265071" y="4842667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/>
            <p:cNvCxnSpPr/>
            <p:nvPr/>
          </p:nvCxnSpPr>
          <p:spPr>
            <a:xfrm rot="5400000">
              <a:off x="6188871" y="4854577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/>
            <p:cNvCxnSpPr/>
            <p:nvPr/>
          </p:nvCxnSpPr>
          <p:spPr>
            <a:xfrm rot="5400000">
              <a:off x="4202907" y="3021013"/>
              <a:ext cx="301624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/>
            <p:cNvCxnSpPr/>
            <p:nvPr/>
          </p:nvCxnSpPr>
          <p:spPr>
            <a:xfrm rot="5400000">
              <a:off x="4739483" y="3013867"/>
              <a:ext cx="301624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/>
            <p:cNvCxnSpPr/>
            <p:nvPr/>
          </p:nvCxnSpPr>
          <p:spPr>
            <a:xfrm rot="5400000">
              <a:off x="5761831" y="3670301"/>
              <a:ext cx="1600200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/>
            <p:cNvCxnSpPr/>
            <p:nvPr/>
          </p:nvCxnSpPr>
          <p:spPr>
            <a:xfrm flipV="1">
              <a:off x="4355307" y="5491955"/>
              <a:ext cx="2128836" cy="4764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5400000">
              <a:off x="6347617" y="5357017"/>
              <a:ext cx="27622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5400000">
              <a:off x="3585373" y="4712493"/>
              <a:ext cx="1538280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>
              <a:off x="4508501" y="4387849"/>
              <a:ext cx="70504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>
              <a:off x="4508501" y="4921249"/>
              <a:ext cx="70504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5400000">
              <a:off x="4242595" y="465534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4338831" y="465296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5400000">
              <a:off x="4794443" y="465296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5400000">
              <a:off x="4491231" y="465613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5400000">
              <a:off x="4948431" y="465296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5400000">
              <a:off x="4643631" y="465613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16200000" flipH="1">
              <a:off x="4652961" y="4159249"/>
              <a:ext cx="47149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Straight Connector 359"/>
            <p:cNvCxnSpPr/>
            <p:nvPr/>
          </p:nvCxnSpPr>
          <p:spPr>
            <a:xfrm rot="16200000" flipH="1">
              <a:off x="5170096" y="3206352"/>
              <a:ext cx="653246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Straight Connector 360"/>
            <p:cNvCxnSpPr/>
            <p:nvPr/>
          </p:nvCxnSpPr>
          <p:spPr>
            <a:xfrm rot="5400000">
              <a:off x="5458619" y="3440113"/>
              <a:ext cx="1139824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Straight Connector 361"/>
            <p:cNvCxnSpPr/>
            <p:nvPr/>
          </p:nvCxnSpPr>
          <p:spPr>
            <a:xfrm rot="5400000">
              <a:off x="4525963" y="5206999"/>
              <a:ext cx="576264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Straight Connector 362"/>
            <p:cNvCxnSpPr/>
            <p:nvPr/>
          </p:nvCxnSpPr>
          <p:spPr>
            <a:xfrm rot="5400000">
              <a:off x="4902596" y="4886716"/>
              <a:ext cx="1188246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/>
            <p:cNvCxnSpPr/>
            <p:nvPr/>
          </p:nvCxnSpPr>
          <p:spPr>
            <a:xfrm rot="5400000">
              <a:off x="5658641" y="5126829"/>
              <a:ext cx="73819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/>
            <p:cNvCxnSpPr/>
            <p:nvPr/>
          </p:nvCxnSpPr>
          <p:spPr>
            <a:xfrm>
              <a:off x="3366296" y="3624261"/>
              <a:ext cx="381000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/>
            <p:cNvCxnSpPr/>
            <p:nvPr/>
          </p:nvCxnSpPr>
          <p:spPr>
            <a:xfrm>
              <a:off x="3366296" y="4371969"/>
              <a:ext cx="381000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/>
            <p:cNvCxnSpPr/>
            <p:nvPr/>
          </p:nvCxnSpPr>
          <p:spPr>
            <a:xfrm rot="5400000">
              <a:off x="2992442" y="3998115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/>
            <p:cNvCxnSpPr/>
            <p:nvPr/>
          </p:nvCxnSpPr>
          <p:spPr>
            <a:xfrm rot="5400000">
              <a:off x="3374236" y="400923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/>
            <p:cNvCxnSpPr/>
            <p:nvPr/>
          </p:nvCxnSpPr>
          <p:spPr>
            <a:xfrm rot="5400000">
              <a:off x="3069436" y="4009231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/>
            <p:cNvCxnSpPr/>
            <p:nvPr/>
          </p:nvCxnSpPr>
          <p:spPr>
            <a:xfrm rot="5400000">
              <a:off x="3144048" y="3997321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/>
            <p:cNvCxnSpPr/>
            <p:nvPr/>
          </p:nvCxnSpPr>
          <p:spPr>
            <a:xfrm rot="5400000">
              <a:off x="3298036" y="3997321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/>
            <p:cNvCxnSpPr/>
            <p:nvPr/>
          </p:nvCxnSpPr>
          <p:spPr>
            <a:xfrm rot="5400000">
              <a:off x="3221836" y="4009231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/>
            <p:cNvCxnSpPr/>
            <p:nvPr/>
          </p:nvCxnSpPr>
          <p:spPr>
            <a:xfrm rot="5400000">
              <a:off x="954879" y="5181597"/>
              <a:ext cx="1619256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/>
            <p:cNvCxnSpPr/>
            <p:nvPr/>
          </p:nvCxnSpPr>
          <p:spPr>
            <a:xfrm>
              <a:off x="7176295" y="3761587"/>
              <a:ext cx="1019617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374"/>
            <p:cNvCxnSpPr/>
            <p:nvPr/>
          </p:nvCxnSpPr>
          <p:spPr>
            <a:xfrm>
              <a:off x="6928453" y="42775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/>
            <p:cNvCxnSpPr/>
            <p:nvPr/>
          </p:nvCxnSpPr>
          <p:spPr>
            <a:xfrm>
              <a:off x="6928453" y="4810919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Straight Connector 376"/>
            <p:cNvCxnSpPr/>
            <p:nvPr/>
          </p:nvCxnSpPr>
          <p:spPr>
            <a:xfrm rot="5400000">
              <a:off x="6662547" y="4545013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/>
            <p:cNvCxnSpPr/>
            <p:nvPr/>
          </p:nvCxnSpPr>
          <p:spPr>
            <a:xfrm rot="5400000">
              <a:off x="6758783" y="4542631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/>
            <p:cNvCxnSpPr/>
            <p:nvPr/>
          </p:nvCxnSpPr>
          <p:spPr>
            <a:xfrm rot="5400000">
              <a:off x="7214395" y="4542631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/>
            <p:cNvCxnSpPr/>
            <p:nvPr/>
          </p:nvCxnSpPr>
          <p:spPr>
            <a:xfrm rot="5400000">
              <a:off x="6911183" y="4545807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/>
            <p:cNvCxnSpPr/>
            <p:nvPr/>
          </p:nvCxnSpPr>
          <p:spPr>
            <a:xfrm rot="5400000">
              <a:off x="7368383" y="4542631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Straight Connector 381"/>
            <p:cNvCxnSpPr/>
            <p:nvPr/>
          </p:nvCxnSpPr>
          <p:spPr>
            <a:xfrm rot="5400000">
              <a:off x="7063583" y="4545807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/>
            <p:cNvCxnSpPr/>
            <p:nvPr/>
          </p:nvCxnSpPr>
          <p:spPr>
            <a:xfrm>
              <a:off x="7795670" y="42743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Straight Connector 383"/>
            <p:cNvCxnSpPr/>
            <p:nvPr/>
          </p:nvCxnSpPr>
          <p:spPr>
            <a:xfrm>
              <a:off x="7795670" y="480774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/>
            <p:cNvCxnSpPr/>
            <p:nvPr/>
          </p:nvCxnSpPr>
          <p:spPr>
            <a:xfrm rot="5400000">
              <a:off x="7529764" y="4541837"/>
              <a:ext cx="53181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/>
            <p:cNvCxnSpPr/>
            <p:nvPr/>
          </p:nvCxnSpPr>
          <p:spPr>
            <a:xfrm rot="5400000">
              <a:off x="7626000" y="4539455"/>
              <a:ext cx="531812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/>
            <p:cNvCxnSpPr/>
            <p:nvPr/>
          </p:nvCxnSpPr>
          <p:spPr>
            <a:xfrm rot="5400000">
              <a:off x="8081612" y="4539455"/>
              <a:ext cx="531812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Straight Connector 387"/>
            <p:cNvCxnSpPr/>
            <p:nvPr/>
          </p:nvCxnSpPr>
          <p:spPr>
            <a:xfrm rot="5400000">
              <a:off x="7778400" y="4542631"/>
              <a:ext cx="531812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Connector 388"/>
            <p:cNvCxnSpPr/>
            <p:nvPr/>
          </p:nvCxnSpPr>
          <p:spPr>
            <a:xfrm rot="5400000">
              <a:off x="8235600" y="4539455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/>
            <p:cNvCxnSpPr/>
            <p:nvPr/>
          </p:nvCxnSpPr>
          <p:spPr>
            <a:xfrm rot="5400000">
              <a:off x="7930800" y="4542631"/>
              <a:ext cx="531812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Connector 390"/>
            <p:cNvCxnSpPr/>
            <p:nvPr/>
          </p:nvCxnSpPr>
          <p:spPr>
            <a:xfrm>
              <a:off x="7177883" y="5276059"/>
              <a:ext cx="1019617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Connector 391"/>
            <p:cNvCxnSpPr/>
            <p:nvPr/>
          </p:nvCxnSpPr>
          <p:spPr>
            <a:xfrm rot="5400000">
              <a:off x="6923093" y="4019553"/>
              <a:ext cx="509580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/>
            <p:cNvCxnSpPr/>
            <p:nvPr/>
          </p:nvCxnSpPr>
          <p:spPr>
            <a:xfrm rot="5400000">
              <a:off x="7940328" y="4002879"/>
              <a:ext cx="509580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Straight Connector 393"/>
            <p:cNvCxnSpPr/>
            <p:nvPr/>
          </p:nvCxnSpPr>
          <p:spPr>
            <a:xfrm rot="5400000">
              <a:off x="6942137" y="5043489"/>
              <a:ext cx="468316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Straight Connector 394"/>
            <p:cNvCxnSpPr/>
            <p:nvPr/>
          </p:nvCxnSpPr>
          <p:spPr>
            <a:xfrm rot="5400000">
              <a:off x="7964136" y="5045871"/>
              <a:ext cx="468316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Straight Connector 395"/>
            <p:cNvCxnSpPr/>
            <p:nvPr/>
          </p:nvCxnSpPr>
          <p:spPr>
            <a:xfrm>
              <a:off x="9759155" y="3547267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Straight Connector 396"/>
            <p:cNvCxnSpPr/>
            <p:nvPr/>
          </p:nvCxnSpPr>
          <p:spPr>
            <a:xfrm>
              <a:off x="9759155" y="4294975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Straight Connector 397"/>
            <p:cNvCxnSpPr/>
            <p:nvPr/>
          </p:nvCxnSpPr>
          <p:spPr>
            <a:xfrm rot="5400000">
              <a:off x="9385301" y="3921121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Straight Connector 398"/>
            <p:cNvCxnSpPr/>
            <p:nvPr/>
          </p:nvCxnSpPr>
          <p:spPr>
            <a:xfrm rot="5400000">
              <a:off x="9767095" y="3932237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Straight Connector 399"/>
            <p:cNvCxnSpPr/>
            <p:nvPr/>
          </p:nvCxnSpPr>
          <p:spPr>
            <a:xfrm rot="5400000">
              <a:off x="9462295" y="3932237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Straight Connector 400"/>
            <p:cNvCxnSpPr/>
            <p:nvPr/>
          </p:nvCxnSpPr>
          <p:spPr>
            <a:xfrm rot="5400000">
              <a:off x="9536907" y="3920327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/>
            <p:cNvCxnSpPr/>
            <p:nvPr/>
          </p:nvCxnSpPr>
          <p:spPr>
            <a:xfrm rot="5400000">
              <a:off x="9690895" y="3920327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/>
            <p:cNvCxnSpPr/>
            <p:nvPr/>
          </p:nvCxnSpPr>
          <p:spPr>
            <a:xfrm rot="5400000">
              <a:off x="9614695" y="3932237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/>
            <p:cNvCxnSpPr/>
            <p:nvPr/>
          </p:nvCxnSpPr>
          <p:spPr>
            <a:xfrm>
              <a:off x="9757567" y="4747411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/>
            <p:cNvCxnSpPr/>
            <p:nvPr/>
          </p:nvCxnSpPr>
          <p:spPr>
            <a:xfrm>
              <a:off x="9757567" y="5495119"/>
              <a:ext cx="381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/>
            <p:cNvCxnSpPr/>
            <p:nvPr/>
          </p:nvCxnSpPr>
          <p:spPr>
            <a:xfrm rot="5400000">
              <a:off x="9383713" y="5121265"/>
              <a:ext cx="747708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/>
            <p:cNvCxnSpPr/>
            <p:nvPr/>
          </p:nvCxnSpPr>
          <p:spPr>
            <a:xfrm rot="5400000">
              <a:off x="9765507" y="5132381"/>
              <a:ext cx="74770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/>
            <p:cNvCxnSpPr/>
            <p:nvPr/>
          </p:nvCxnSpPr>
          <p:spPr>
            <a:xfrm rot="5400000">
              <a:off x="9460707" y="5132381"/>
              <a:ext cx="747708" cy="1588"/>
            </a:xfrm>
            <a:prstGeom prst="line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Connector 408"/>
            <p:cNvCxnSpPr/>
            <p:nvPr/>
          </p:nvCxnSpPr>
          <p:spPr>
            <a:xfrm rot="5400000">
              <a:off x="9535319" y="5120471"/>
              <a:ext cx="747708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/>
            <p:cNvCxnSpPr/>
            <p:nvPr/>
          </p:nvCxnSpPr>
          <p:spPr>
            <a:xfrm rot="5400000">
              <a:off x="9689307" y="5120471"/>
              <a:ext cx="74770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/>
            <p:cNvCxnSpPr/>
            <p:nvPr/>
          </p:nvCxnSpPr>
          <p:spPr>
            <a:xfrm rot="5400000">
              <a:off x="9613107" y="5132381"/>
              <a:ext cx="747708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Straight Connector 411"/>
            <p:cNvCxnSpPr/>
            <p:nvPr/>
          </p:nvCxnSpPr>
          <p:spPr>
            <a:xfrm rot="16200000" flipH="1">
              <a:off x="473077" y="3473449"/>
              <a:ext cx="142078" cy="238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Straight Connector 412"/>
            <p:cNvCxnSpPr/>
            <p:nvPr/>
          </p:nvCxnSpPr>
          <p:spPr>
            <a:xfrm rot="16200000" flipH="1">
              <a:off x="107157" y="4525169"/>
              <a:ext cx="873918" cy="238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Straight Connector 413"/>
            <p:cNvCxnSpPr/>
            <p:nvPr/>
          </p:nvCxnSpPr>
          <p:spPr>
            <a:xfrm rot="5400000">
              <a:off x="301230" y="5743972"/>
              <a:ext cx="494506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Connector 414"/>
            <p:cNvCxnSpPr/>
            <p:nvPr/>
          </p:nvCxnSpPr>
          <p:spPr>
            <a:xfrm rot="5400000">
              <a:off x="3483771" y="3516313"/>
              <a:ext cx="215896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Connector 415"/>
            <p:cNvCxnSpPr/>
            <p:nvPr/>
          </p:nvCxnSpPr>
          <p:spPr>
            <a:xfrm rot="5400000">
              <a:off x="3181751" y="4802581"/>
              <a:ext cx="823908" cy="5560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/>
            <p:cNvCxnSpPr/>
            <p:nvPr/>
          </p:nvCxnSpPr>
          <p:spPr>
            <a:xfrm rot="5400000">
              <a:off x="3474243" y="5874543"/>
              <a:ext cx="233364" cy="1588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Straight Connector 417"/>
            <p:cNvCxnSpPr/>
            <p:nvPr/>
          </p:nvCxnSpPr>
          <p:spPr>
            <a:xfrm rot="5400000">
              <a:off x="4813493" y="5745163"/>
              <a:ext cx="495300" cy="1588"/>
            </a:xfrm>
            <a:prstGeom prst="line">
              <a:avLst/>
            </a:prstGeom>
            <a:ln>
              <a:solidFill>
                <a:srgbClr val="CCFFCC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Straight Connector 418"/>
            <p:cNvCxnSpPr/>
            <p:nvPr/>
          </p:nvCxnSpPr>
          <p:spPr>
            <a:xfrm rot="5400000">
              <a:off x="7604520" y="3587358"/>
              <a:ext cx="356398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Straight Connector 419"/>
            <p:cNvCxnSpPr/>
            <p:nvPr/>
          </p:nvCxnSpPr>
          <p:spPr>
            <a:xfrm rot="5400000">
              <a:off x="7438882" y="5633642"/>
              <a:ext cx="715166" cy="1588"/>
            </a:xfrm>
            <a:prstGeom prst="line">
              <a:avLst/>
            </a:prstGeom>
            <a:ln>
              <a:solidFill>
                <a:srgbClr val="008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Straight Connector 420"/>
            <p:cNvCxnSpPr/>
            <p:nvPr/>
          </p:nvCxnSpPr>
          <p:spPr>
            <a:xfrm rot="5400000">
              <a:off x="9915525" y="3480595"/>
              <a:ext cx="149224" cy="794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Straight Connector 421"/>
            <p:cNvCxnSpPr/>
            <p:nvPr/>
          </p:nvCxnSpPr>
          <p:spPr>
            <a:xfrm rot="5400000">
              <a:off x="9691292" y="4527148"/>
              <a:ext cx="440526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/>
            <p:cNvCxnSpPr/>
            <p:nvPr/>
          </p:nvCxnSpPr>
          <p:spPr>
            <a:xfrm rot="5400000">
              <a:off x="9668266" y="5747142"/>
              <a:ext cx="484196" cy="397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Straight Arrow Connector 423"/>
            <p:cNvCxnSpPr/>
            <p:nvPr/>
          </p:nvCxnSpPr>
          <p:spPr>
            <a:xfrm rot="16200000" flipH="1">
              <a:off x="4925221" y="2295524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Straight Arrow Connector 424"/>
            <p:cNvCxnSpPr/>
            <p:nvPr/>
          </p:nvCxnSpPr>
          <p:spPr>
            <a:xfrm rot="16200000" flipH="1">
              <a:off x="4922044" y="6181722"/>
              <a:ext cx="384173" cy="317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Straight Connector 425"/>
            <p:cNvCxnSpPr/>
            <p:nvPr/>
          </p:nvCxnSpPr>
          <p:spPr>
            <a:xfrm>
              <a:off x="9555858" y="2862261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7" name="Straight Connector 426"/>
            <p:cNvCxnSpPr/>
            <p:nvPr/>
          </p:nvCxnSpPr>
          <p:spPr>
            <a:xfrm>
              <a:off x="9589895" y="3409953"/>
              <a:ext cx="70504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Straight Connector 427"/>
            <p:cNvCxnSpPr/>
            <p:nvPr/>
          </p:nvCxnSpPr>
          <p:spPr>
            <a:xfrm rot="5400000">
              <a:off x="9992612" y="3106729"/>
              <a:ext cx="53181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MicroGrid</a:t>
            </a:r>
            <a:r>
              <a:rPr lang="en-US" dirty="0" smtClean="0"/>
              <a:t> Basic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2" y="2758871"/>
            <a:ext cx="6532773" cy="3308530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program transformations:</a:t>
            </a:r>
          </a:p>
          <a:p>
            <a:pPr lvl="1"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fusion for better resource utilisation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flattening of index spaces</a:t>
            </a:r>
          </a:p>
          <a:p>
            <a:pPr lvl="1">
              <a:buFont typeface="Wingdings" charset="2"/>
              <a:buChar char="Ø"/>
            </a:pPr>
            <a:endParaRPr lang="en-GB" sz="2900" dirty="0" smtClean="0"/>
          </a:p>
          <a:p>
            <a:pPr>
              <a:buFont typeface="Wingdings" charset="2"/>
              <a:buChar char="Ø"/>
            </a:pPr>
            <a:r>
              <a:rPr lang="en-GB" sz="2900" dirty="0" smtClean="0"/>
              <a:t>sequential execution of: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tiny index spaces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mid-layer concurrency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Smoothing a 100x100 Pixel Image on the </a:t>
            </a:r>
            <a:r>
              <a:rPr lang="en-US" dirty="0" err="1" smtClean="0"/>
              <a:t>Microgrid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12" name="Content Placeholder 3" descr="compare.pdf"/>
          <p:cNvPicPr>
            <a:picLocks noGrp="1"/>
          </p:cNvPicPr>
          <p:nvPr>
            <p:ph idx="1"/>
          </p:nvPr>
        </p:nvPicPr>
        <mc:AlternateContent>
          <mc:Choice xmlns:ma="http://schemas.microsoft.com/office/mac/drawingml/2008/main" Requires="ma">
            <p:blipFill>
              <a:blip r:embed="rId3"/>
              <a:srcRect l="7170" t="8418" r="10739" b="15819"/>
              <a:stretch>
                <a:fillRect/>
              </a:stretch>
            </p:blipFill>
          </mc:Choice>
          <mc:Fallback>
            <p:blipFill>
              <a:blip r:embed="rId4"/>
              <a:srcRect l="7170" t="8418" r="10739" b="15819"/>
              <a:stretch>
                <a:fillRect/>
              </a:stretch>
            </p:blipFill>
          </mc:Fallback>
        </mc:AlternateContent>
        <p:spPr>
          <a:xfrm>
            <a:off x="5353376" y="2809239"/>
            <a:ext cx="5077103" cy="3329989"/>
          </a:xfrm>
          <a:prstGeom prst="rect">
            <a:avLst/>
          </a:prstGeom>
        </p:spPr>
      </p:pic>
      <p:pic>
        <p:nvPicPr>
          <p:cNvPr id="16" name="Picture 15" descr="speedup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 l="7939" t="9626" r="12609" b="20743"/>
              <a:stretch>
                <a:fillRect/>
              </a:stretch>
            </p:blipFill>
          </mc:Choice>
          <mc:Fallback>
            <p:blipFill>
              <a:blip r:embed="rId6"/>
              <a:srcRect l="7939" t="9626" r="12609" b="20743"/>
              <a:stretch>
                <a:fillRect/>
              </a:stretch>
            </p:blipFill>
          </mc:Fallback>
        </mc:AlternateContent>
        <p:spPr>
          <a:xfrm>
            <a:off x="48386" y="2809239"/>
            <a:ext cx="5377080" cy="33299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Smoothing Bigger Images on a 48-core </a:t>
            </a:r>
            <a:r>
              <a:rPr lang="en-US" dirty="0" err="1" smtClean="0"/>
              <a:t>Opteron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9" name="Picture 8" descr="speedupmt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l="8233" t="7949" r="12526" b="13257"/>
              <a:stretch>
                <a:fillRect/>
              </a:stretch>
            </p:blipFill>
          </mc:Choice>
          <mc:Fallback>
            <p:blipFill>
              <a:blip r:embed="rId4"/>
              <a:srcRect l="8233" t="7949" r="12526" b="13257"/>
              <a:stretch>
                <a:fillRect/>
              </a:stretch>
            </p:blipFill>
          </mc:Fallback>
        </mc:AlternateContent>
        <p:spPr>
          <a:xfrm>
            <a:off x="1991519" y="2181226"/>
            <a:ext cx="6324600" cy="4444058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rot="10800000" flipV="1">
            <a:off x="7477919" y="2486025"/>
            <a:ext cx="609600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087519" y="2316748"/>
            <a:ext cx="13314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chemeClr val="accent1"/>
                </a:solidFill>
              </a:rPr>
              <a:t>23 flops/cycle</a:t>
            </a:r>
            <a:endParaRPr lang="en-GB" sz="1600" dirty="0">
              <a:solidFill>
                <a:schemeClr val="accent1"/>
              </a:solidFill>
            </a:endParaRPr>
          </a:p>
        </p:txBody>
      </p:sp>
      <p:cxnSp>
        <p:nvCxnSpPr>
          <p:cNvPr id="18" name="Straight Arrow Connector 17"/>
          <p:cNvCxnSpPr>
            <a:stCxn id="19" idx="3"/>
          </p:cNvCxnSpPr>
          <p:nvPr/>
        </p:nvCxnSpPr>
        <p:spPr>
          <a:xfrm>
            <a:off x="1755956" y="5517148"/>
            <a:ext cx="667204" cy="3216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72745" y="5347871"/>
            <a:ext cx="13832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chemeClr val="accent1"/>
                </a:solidFill>
              </a:rPr>
              <a:t>0.7 flops/cycle</a:t>
            </a:r>
            <a:endParaRPr lang="en-GB" sz="1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MicroGrid</a:t>
            </a:r>
            <a:r>
              <a:rPr lang="en-US" dirty="0" smtClean="0"/>
              <a:t> Memory Measures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0123" y="3019431"/>
            <a:ext cx="7533046" cy="2462144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3200" dirty="0" smtClean="0"/>
              <a:t>program transformations:</a:t>
            </a:r>
          </a:p>
          <a:p>
            <a:pPr lvl="1">
              <a:buFont typeface="Wingdings" charset="2"/>
              <a:buChar char="Ø"/>
            </a:pPr>
            <a:r>
              <a:rPr lang="en-GB" sz="3200" dirty="0" smtClean="0"/>
              <a:t> </a:t>
            </a:r>
            <a:r>
              <a:rPr lang="en-GB" sz="2900" dirty="0" smtClean="0"/>
              <a:t>locality improvement by </a:t>
            </a:r>
            <a:r>
              <a:rPr lang="en-GB" sz="2900" dirty="0" err="1" smtClean="0"/>
              <a:t>sequentialisation</a:t>
            </a:r>
            <a:r>
              <a:rPr lang="en-GB" sz="2900" dirty="0" smtClean="0"/>
              <a:t>!</a:t>
            </a:r>
          </a:p>
          <a:p>
            <a:pPr>
              <a:buFont typeface="Wingdings" charset="2"/>
              <a:buChar char="Ø"/>
            </a:pPr>
            <a:r>
              <a:rPr lang="en-GB" sz="3200" cap="small" dirty="0" err="1" smtClean="0"/>
              <a:t>SaC</a:t>
            </a:r>
            <a:r>
              <a:rPr lang="en-GB" sz="3200" dirty="0" smtClean="0"/>
              <a:t> runtime system:</a:t>
            </a:r>
            <a:endParaRPr lang="en-GB" sz="2900" dirty="0" smtClean="0"/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different reference counting strategy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yet a new heap manager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Impact of Global Allocations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pic>
        <p:nvPicPr>
          <p:cNvPr id="7" name="Picture 6" descr="matntlm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0" y="2638425"/>
            <a:ext cx="5219700" cy="2667000"/>
          </a:xfrm>
          <a:prstGeom prst="rect">
            <a:avLst/>
          </a:prstGeom>
        </p:spPr>
      </p:pic>
      <p:pic>
        <p:nvPicPr>
          <p:cNvPr id="8" name="Picture 7" descr="mattlm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5468938" y="2638425"/>
            <a:ext cx="5219700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Lessons Learnt: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15323" y="3171830"/>
            <a:ext cx="7404452" cy="1877368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pPr>
              <a:buFont typeface="Wingdings" charset="2"/>
              <a:buChar char="Ø"/>
            </a:pPr>
            <a:r>
              <a:rPr lang="en-GB" sz="2900" dirty="0" smtClean="0"/>
              <a:t> scales on </a:t>
            </a:r>
            <a:r>
              <a:rPr lang="en-GB" sz="2900" dirty="0" smtClean="0">
                <a:solidFill>
                  <a:srgbClr val="FF0000"/>
                </a:solidFill>
              </a:rPr>
              <a:t>much finer granularity</a:t>
            </a:r>
            <a:r>
              <a:rPr lang="en-GB" sz="2900" dirty="0" smtClean="0"/>
              <a:t>!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still some concurrency throttling required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memory handling becomes even more crucial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 static analyses can help </a:t>
            </a:r>
            <a:r>
              <a:rPr lang="en-GB" sz="2900" dirty="0" smtClean="0">
                <a:solidFill>
                  <a:srgbClr val="FF0000"/>
                </a:solidFill>
              </a:rPr>
              <a:t>a lot</a:t>
            </a:r>
            <a:r>
              <a:rPr lang="en-GB" sz="2900" dirty="0" smtClean="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Conclusions</a:t>
            </a:r>
            <a:br>
              <a:rPr lang="en-GB" dirty="0" smtClean="0"/>
            </a:br>
            <a:r>
              <a:rPr lang="en-US" dirty="0" smtClean="0">
                <a:solidFill>
                  <a:srgbClr val="C5DF9F"/>
                </a:solidFill>
              </a:rPr>
              <a:t/>
            </a:r>
            <a:br>
              <a:rPr lang="en-US" dirty="0" smtClean="0">
                <a:solidFill>
                  <a:srgbClr val="C5DF9F"/>
                </a:solidFill>
              </a:rPr>
            </a:b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77119" y="2181227"/>
            <a:ext cx="8229600" cy="4355623"/>
          </a:xfr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900" dirty="0" smtClean="0"/>
              <a:t>An effective parallel execution requires: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target-specific program transformations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target-specific program </a:t>
            </a:r>
            <a:r>
              <a:rPr lang="en-GB" sz="2900" dirty="0" err="1" smtClean="0"/>
              <a:t>sequentialisation</a:t>
            </a:r>
            <a:endParaRPr lang="en-GB" sz="2900" dirty="0" smtClean="0"/>
          </a:p>
          <a:p>
            <a:pPr>
              <a:buFont typeface="Wingdings" charset="2"/>
              <a:buChar char="Ø"/>
            </a:pPr>
            <a:r>
              <a:rPr lang="en-GB" sz="2900" dirty="0" smtClean="0"/>
              <a:t>aggressive program analyses</a:t>
            </a:r>
          </a:p>
          <a:p>
            <a:pPr>
              <a:buFont typeface="Wingdings" charset="2"/>
              <a:buChar char="Ø"/>
            </a:pPr>
            <a:r>
              <a:rPr lang="en-GB" sz="2900" dirty="0" smtClean="0"/>
              <a:t>careful (!) code generation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62921" y="5381630"/>
            <a:ext cx="6477000" cy="538540"/>
          </a:xfrm>
          <a:prstGeom prst="rect">
            <a:avLst/>
          </a:prstGeom>
          <a:noFill/>
        </p:spPr>
        <p:txBody>
          <a:bodyPr wrap="square" lIns="91371" tIns="45686" rIns="91371" bIns="45686" rtlCol="0">
            <a:spAutoFit/>
          </a:bodyPr>
          <a:lstStyle/>
          <a:p>
            <a:r>
              <a:rPr lang="en-GB" sz="2900" dirty="0" smtClean="0"/>
              <a:t>try it out:  </a:t>
            </a:r>
            <a:r>
              <a:rPr lang="en-GB" sz="2900" dirty="0" smtClean="0">
                <a:hlinkClick r:id="rId3"/>
              </a:rPr>
              <a:t>www.sac-home.org</a:t>
            </a:r>
            <a:r>
              <a:rPr lang="en-GB" sz="2900" dirty="0" smtClean="0"/>
              <a:t> </a:t>
            </a:r>
            <a:endParaRPr lang="en-GB" sz="2900" dirty="0"/>
          </a:p>
        </p:txBody>
      </p:sp>
      <p:grpSp>
        <p:nvGrpSpPr>
          <p:cNvPr id="33" name="Group 32"/>
          <p:cNvGrpSpPr/>
          <p:nvPr/>
        </p:nvGrpSpPr>
        <p:grpSpPr>
          <a:xfrm>
            <a:off x="7025330" y="4008153"/>
            <a:ext cx="3405147" cy="2879832"/>
            <a:chOff x="2677319" y="2147795"/>
            <a:chExt cx="5190278" cy="4643529"/>
          </a:xfrm>
        </p:grpSpPr>
        <p:sp>
          <p:nvSpPr>
            <p:cNvPr id="34" name="Chord 33"/>
            <p:cNvSpPr/>
            <p:nvPr/>
          </p:nvSpPr>
          <p:spPr>
            <a:xfrm>
              <a:off x="2677319" y="2147795"/>
              <a:ext cx="4871164" cy="46435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Chord 34"/>
            <p:cNvSpPr/>
            <p:nvPr/>
          </p:nvSpPr>
          <p:spPr>
            <a:xfrm>
              <a:off x="3820319" y="2147796"/>
              <a:ext cx="2286000" cy="23194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Chord 35"/>
            <p:cNvSpPr/>
            <p:nvPr/>
          </p:nvSpPr>
          <p:spPr>
            <a:xfrm rot="10800000">
              <a:off x="4048919" y="4467225"/>
              <a:ext cx="2286000" cy="2319429"/>
            </a:xfrm>
            <a:prstGeom prst="chord">
              <a:avLst>
                <a:gd name="adj1" fmla="val 16243171"/>
                <a:gd name="adj2" fmla="val 5377910"/>
              </a:avLst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2677319" y="2147796"/>
              <a:ext cx="4871164" cy="4643527"/>
            </a:xfrm>
            <a:prstGeom prst="ellipse">
              <a:avLst/>
            </a:prstGeom>
            <a:noFill/>
            <a:ln w="31750" cap="flat" cmpd="sng" algn="ctr">
              <a:solidFill>
                <a:srgbClr val="3F80C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887119" y="4661326"/>
              <a:ext cx="2980478" cy="496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>
                  <a:solidFill>
                    <a:schemeClr val="bg1"/>
                  </a:solidFill>
                </a:rPr>
                <a:t>sequential execution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4884301" y="5381625"/>
              <a:ext cx="523081" cy="490629"/>
            </a:xfrm>
            <a:prstGeom prst="ellipse">
              <a:avLst/>
            </a:prstGeom>
            <a:solidFill>
              <a:srgbClr val="FFFFFF"/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4884301" y="3032139"/>
              <a:ext cx="523081" cy="490629"/>
            </a:xfrm>
            <a:prstGeom prst="ellipse">
              <a:avLst/>
            </a:prstGeom>
            <a:solidFill>
              <a:srgbClr val="3F80CD"/>
            </a:solidFill>
            <a:ln>
              <a:solidFill>
                <a:srgbClr val="3F80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991336" y="3781424"/>
              <a:ext cx="2814936" cy="496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>
                  <a:solidFill>
                    <a:schemeClr val="accent1"/>
                  </a:solidFill>
                </a:rPr>
                <a:t>parallel execution</a:t>
              </a:r>
              <a:endParaRPr lang="en-GB" sz="1400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877" y="276232"/>
            <a:ext cx="10134600" cy="1641475"/>
          </a:xfrm>
          <a:prstGeom prst="rect">
            <a:avLst/>
          </a:prstGeom>
          <a:solidFill>
            <a:srgbClr val="F16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1" tIns="45686" rIns="91371" bIns="45686" rtlCol="0" anchor="ctr"/>
          <a:lstStyle/>
          <a:p>
            <a:pPr algn="ctr"/>
            <a:endParaRPr lang="en-US" dirty="0">
              <a:solidFill>
                <a:srgbClr val="F1636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Future Developments:</a:t>
            </a:r>
            <a:endParaRPr lang="en-US" dirty="0"/>
          </a:p>
        </p:txBody>
      </p:sp>
      <p:pic>
        <p:nvPicPr>
          <p:cNvPr id="6" name="Picture 5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6426"/>
            <a:ext cx="2423160" cy="110642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62922" y="1917701"/>
            <a:ext cx="6314764" cy="4924356"/>
          </a:xfrm>
          <a:prstGeom prst="rect">
            <a:avLst/>
          </a:prstGeom>
          <a:noFill/>
        </p:spPr>
        <p:txBody>
          <a:bodyPr wrap="none" lIns="91371" tIns="45686" rIns="91371" bIns="45686" rtlCol="0">
            <a:spAutoFit/>
          </a:bodyPr>
          <a:lstStyle/>
          <a:p>
            <a:r>
              <a:rPr lang="en-GB" sz="2900" dirty="0" smtClean="0"/>
              <a:t>Ongoing Work: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utilisation of task concurrency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vector instruction support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out-of-core support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massive concurrency on Intel’s SCC</a:t>
            </a:r>
          </a:p>
          <a:p>
            <a:r>
              <a:rPr lang="en-GB" sz="2900" dirty="0" smtClean="0"/>
              <a:t>Next Big Challenges: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hybrid systems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dynamic </a:t>
            </a:r>
            <a:r>
              <a:rPr lang="en-GB" sz="2900" dirty="0" err="1" smtClean="0"/>
              <a:t>adaptivity</a:t>
            </a:r>
            <a:endParaRPr lang="en-GB" sz="2900" dirty="0" smtClean="0"/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amorphous data parallelism</a:t>
            </a:r>
          </a:p>
          <a:p>
            <a:pPr lvl="1">
              <a:buFont typeface="Wingdings" charset="2"/>
              <a:buChar char="Ø"/>
            </a:pPr>
            <a:r>
              <a:rPr lang="en-GB" sz="2900" dirty="0" smtClean="0"/>
              <a:t> fault tolerance</a:t>
            </a:r>
          </a:p>
          <a:p>
            <a:endParaRPr lang="en-GB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677322" y="6595685"/>
            <a:ext cx="6477000" cy="538540"/>
          </a:xfrm>
          <a:prstGeom prst="rect">
            <a:avLst/>
          </a:prstGeom>
          <a:noFill/>
        </p:spPr>
        <p:txBody>
          <a:bodyPr wrap="square" lIns="91371" tIns="45686" rIns="91371" bIns="45686" rtlCol="0">
            <a:spAutoFit/>
          </a:bodyPr>
          <a:lstStyle/>
          <a:p>
            <a:r>
              <a:rPr lang="en-GB" sz="2900" dirty="0" smtClean="0"/>
              <a:t>stay tuned:  </a:t>
            </a:r>
            <a:r>
              <a:rPr lang="en-GB" sz="2900" dirty="0" smtClean="0">
                <a:hlinkClick r:id="rId3"/>
              </a:rPr>
              <a:t>www.sac-home.org</a:t>
            </a:r>
            <a:r>
              <a:rPr lang="en-GB" sz="2900" dirty="0" smtClean="0"/>
              <a:t> </a:t>
            </a:r>
            <a:endParaRPr lang="en-GB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18301</TotalTime>
  <Words>1138</Words>
  <Application>Microsoft Macintosh PowerPoint</Application>
  <PresentationFormat>Custom</PresentationFormat>
  <Paragraphs>234</Paragraphs>
  <Slides>45</Slides>
  <Notes>0</Notes>
  <HiddenSlides>7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Slide 1</vt:lpstr>
      <vt:lpstr>The Multi-Core Challenge </vt:lpstr>
      <vt:lpstr>Typical Workflow</vt:lpstr>
      <vt:lpstr>The High-Productivity Vision </vt:lpstr>
      <vt:lpstr>How Can this Dream Come True?</vt:lpstr>
      <vt:lpstr>SaC: HP2 Driven Language Design</vt:lpstr>
      <vt:lpstr>A Taste of SaC  </vt:lpstr>
      <vt:lpstr>What is Data-Parallelism?  </vt:lpstr>
      <vt:lpstr>Why is Space Better than Time?  </vt:lpstr>
      <vt:lpstr>Another Example: Fibonacci Numbers</vt:lpstr>
      <vt:lpstr>Another Example: Fibonacci Numbers</vt:lpstr>
      <vt:lpstr>Fibonacci Numbers – now linearised!</vt:lpstr>
      <vt:lpstr>Fibonacci Numbers – now data-parallel!</vt:lpstr>
      <vt:lpstr>The Single Assignment C Reality</vt:lpstr>
      <vt:lpstr>From a Recent Paper Review:</vt:lpstr>
      <vt:lpstr>The Yin and Yang of Concurrency</vt:lpstr>
      <vt:lpstr>Multi-Threaded Execution on SMPs</vt:lpstr>
      <vt:lpstr>Looking at Entire Programs:</vt:lpstr>
      <vt:lpstr>SMP Ideal: Coarse Grain!</vt:lpstr>
      <vt:lpstr>SMP Measures</vt:lpstr>
      <vt:lpstr>Some SMP Results: Shockwave Simulations</vt:lpstr>
      <vt:lpstr>Further Surprises...           ... From Your Memory System</vt:lpstr>
      <vt:lpstr>SMP Memory Measures</vt:lpstr>
      <vt:lpstr>The Impact of Caches – Column-wise operations</vt:lpstr>
      <vt:lpstr>The Impact of Caches – coarse to fine mapping</vt:lpstr>
      <vt:lpstr>Lessons Learnt:</vt:lpstr>
      <vt:lpstr>GPGPU – Example Architecture</vt:lpstr>
      <vt:lpstr>Multi-Threaded Execution on GPGPUs</vt:lpstr>
      <vt:lpstr>GPGPU Ideal: Homogeneous Flat Coarse Grain</vt:lpstr>
      <vt:lpstr>GPGPU Basic Measures</vt:lpstr>
      <vt:lpstr>First Performance Figures on GPGPUs --- the impact of synchronous memory transfers</vt:lpstr>
      <vt:lpstr>GPGPU Memory Measures</vt:lpstr>
      <vt:lpstr>The Impact of Redundant Memory Transfers</vt:lpstr>
      <vt:lpstr>Lessons Learnt:</vt:lpstr>
      <vt:lpstr>The Microgrid Architecture </vt:lpstr>
      <vt:lpstr>Multi-Threaded Execution on the Microgrid</vt:lpstr>
      <vt:lpstr>MicroGrid Expected Ideal: Full Concurrency !</vt:lpstr>
      <vt:lpstr>MicroGrid Basic Measures</vt:lpstr>
      <vt:lpstr>Smoothing a 100x100 Pixel Image on the Microgrid</vt:lpstr>
      <vt:lpstr>Smoothing Bigger Images on a 48-core Opteron</vt:lpstr>
      <vt:lpstr>MicroGrid Memory Measures</vt:lpstr>
      <vt:lpstr>The Impact of Global Allocations</vt:lpstr>
      <vt:lpstr>Lessons Learnt:</vt:lpstr>
      <vt:lpstr>Conclusions  </vt:lpstr>
      <vt:lpstr>Future Developments:</vt:lpstr>
    </vt:vector>
  </TitlesOfParts>
  <Company>iris associates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Sallyl</dc:creator>
  <cp:lastModifiedBy>Sven-Bodo Scholz</cp:lastModifiedBy>
  <cp:revision>99</cp:revision>
  <dcterms:created xsi:type="dcterms:W3CDTF">2011-01-26T06:10:49Z</dcterms:created>
  <dcterms:modified xsi:type="dcterms:W3CDTF">2011-01-26T06:12:08Z</dcterms:modified>
</cp:coreProperties>
</file>